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8" r:id="rId5"/>
  </p:sldMasterIdLst>
  <p:notesMasterIdLst>
    <p:notesMasterId r:id="rId13"/>
  </p:notesMasterIdLst>
  <p:sldIdLst>
    <p:sldId id="258" r:id="rId6"/>
    <p:sldId id="259" r:id="rId7"/>
    <p:sldId id="264" r:id="rId8"/>
    <p:sldId id="261" r:id="rId9"/>
    <p:sldId id="265" r:id="rId10"/>
    <p:sldId id="262" r:id="rId11"/>
    <p:sldId id="263"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76630" autoAdjust="0"/>
  </p:normalViewPr>
  <p:slideViewPr>
    <p:cSldViewPr snapToGrid="0">
      <p:cViewPr varScale="1">
        <p:scale>
          <a:sx n="58" d="100"/>
          <a:sy n="58" d="100"/>
        </p:scale>
        <p:origin x="972" y="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notesMaster" Target="notesMasters/notesMaster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viewProps" Target="viewProps.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14422D-BC60-4D4F-A3B4-64F4291A53DA}" type="datetimeFigureOut">
              <a:rPr lang="en-US" smtClean="0"/>
              <a:t>11/6/2020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D6F6EC-12F1-4CC9-867E-5D81645DDF91}" type="slidenum">
              <a:rPr lang="en-US" smtClean="0"/>
              <a:t>‹#›</a:t>
            </a:fld>
            <a:endParaRPr lang="en-US"/>
          </a:p>
        </p:txBody>
      </p:sp>
    </p:spTree>
    <p:extLst>
      <p:ext uri="{BB962C8B-B14F-4D97-AF65-F5344CB8AC3E}">
        <p14:creationId xmlns:p14="http://schemas.microsoft.com/office/powerpoint/2010/main" val="4458491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ea typeface="ＭＳ Ｐゴシック" panose="020B0600070205080204" pitchFamily="34" charset="-128"/>
            </a:endParaRPr>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71254AB1-2796-4E90-AAA3-2FFF863DFFDE}" type="slidenum">
              <a:rPr lang="en-US" altLang="en-US">
                <a:solidFill>
                  <a:prstClr val="black"/>
                </a:solidFill>
                <a:latin typeface="Arial" panose="020B0604020202020204" pitchFamily="34" charset="0"/>
              </a:rPr>
              <a:pPr>
                <a:spcBef>
                  <a:spcPct val="0"/>
                </a:spcBef>
              </a:pPr>
              <a:t>1</a:t>
            </a:fld>
            <a:endParaRPr lang="en-US" altLang="en-US">
              <a:solidFill>
                <a:prstClr val="black"/>
              </a:solidFill>
              <a:latin typeface="Arial" panose="020B0604020202020204" pitchFamily="34" charset="0"/>
            </a:endParaRPr>
          </a:p>
        </p:txBody>
      </p:sp>
    </p:spTree>
    <p:extLst>
      <p:ext uri="{BB962C8B-B14F-4D97-AF65-F5344CB8AC3E}">
        <p14:creationId xmlns:p14="http://schemas.microsoft.com/office/powerpoint/2010/main" val="14620697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ea typeface="ＭＳ Ｐゴシック" panose="020B0600070205080204" pitchFamily="34" charset="-128"/>
              </a:rPr>
              <a:t>The</a:t>
            </a:r>
            <a:r>
              <a:rPr lang="en-US" altLang="en-US" baseline="0" dirty="0" smtClean="0">
                <a:ea typeface="ＭＳ Ｐゴシック" panose="020B0600070205080204" pitchFamily="34" charset="-128"/>
              </a:rPr>
              <a:t> ten-year old period of U.S economic history that I chose is the period between 200 and 2010. During this period, different economic activities took place in the U.S economy. However, the great recession that took place between December 2007 to June 2009 caught my attention. It has been my desire to practically study more about the business cycles with close examination of the different periods. Economic recessions is generally the period in which the economy contracts with most of the businesses within the economy get less demand and  loss a lot of money. The great recession mainly impacted the GDP and unemployment. The U.S GDP declined by 0.3% in 2008 and 2.8% in 2009. On the other hand, the recession period saw the unemployment rate reach 10% (</a:t>
            </a:r>
            <a:r>
              <a:rPr lang="en-US" sz="1200" dirty="0" smtClean="0"/>
              <a:t>Su, 2001)</a:t>
            </a:r>
            <a:r>
              <a:rPr lang="en-US" altLang="en-US" baseline="0" dirty="0" smtClean="0">
                <a:ea typeface="ＭＳ Ｐゴシック" panose="020B0600070205080204" pitchFamily="34" charset="-128"/>
              </a:rPr>
              <a:t>. </a:t>
            </a:r>
            <a:endParaRPr lang="en-US" altLang="en-US" dirty="0">
              <a:ea typeface="ＭＳ Ｐゴシック" panose="020B0600070205080204" pitchFamily="34" charset="-128"/>
            </a:endParaRPr>
          </a:p>
        </p:txBody>
      </p:sp>
      <p:sp>
        <p:nvSpPr>
          <p:cNvPr id="71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99A4C521-9648-4FB9-BA12-D240D4AB200E}" type="slidenum">
              <a:rPr lang="en-US" altLang="en-US">
                <a:solidFill>
                  <a:prstClr val="black"/>
                </a:solidFill>
                <a:latin typeface="Arial" panose="020B0604020202020204" pitchFamily="34" charset="0"/>
              </a:rPr>
              <a:pPr>
                <a:spcBef>
                  <a:spcPct val="0"/>
                </a:spcBef>
              </a:pPr>
              <a:t>2</a:t>
            </a:fld>
            <a:endParaRPr lang="en-US" altLang="en-US">
              <a:solidFill>
                <a:prstClr val="black"/>
              </a:solidFill>
              <a:latin typeface="Arial" panose="020B0604020202020204" pitchFamily="34" charset="0"/>
            </a:endParaRPr>
          </a:p>
        </p:txBody>
      </p:sp>
    </p:spTree>
    <p:extLst>
      <p:ext uri="{BB962C8B-B14F-4D97-AF65-F5344CB8AC3E}">
        <p14:creationId xmlns:p14="http://schemas.microsoft.com/office/powerpoint/2010/main" val="35498269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ea typeface="ＭＳ Ｐゴシック" panose="020B0600070205080204" pitchFamily="34" charset="-128"/>
              </a:rPr>
              <a:t>The</a:t>
            </a:r>
            <a:r>
              <a:rPr lang="en-US" altLang="en-US" baseline="0" dirty="0" smtClean="0">
                <a:ea typeface="ＭＳ Ｐゴシック" panose="020B0600070205080204" pitchFamily="34" charset="-128"/>
              </a:rPr>
              <a:t> period 2000 to 2010 overall had a negative GDP growth rate which generally implies that the US economy was more of contracting than expanding </a:t>
            </a:r>
            <a:r>
              <a:rPr lang="en-US" sz="1200" dirty="0" smtClean="0"/>
              <a:t>FRED. (2020)</a:t>
            </a:r>
            <a:r>
              <a:rPr lang="en-US" altLang="en-US" baseline="0" dirty="0" smtClean="0">
                <a:ea typeface="ＭＳ Ｐゴシック" panose="020B0600070205080204" pitchFamily="34" charset="-128"/>
              </a:rPr>
              <a:t>. The expansion that was experienced during this period was as a result of correction of the great recession experienced hence ending up having a negative growth rate. Generally the business sales during this period as contracted. The graph depicts that the great recession occurred from 2007 to 2009 while the other years the economy was booming. There are various activities that resulted to the GDP treated during this historic period. For instance, the collapse of the U.S housing market which was caused by unregulated use of directives. The housing prices peaked in early 2006 and started to decline towards end of 2006 and start of 2007 hence resulting to the great recession. The subprime mortgage crisis resulted to severe contraction of the liquidity in the global crisis. However, the US economy never collapsed due to the all time increased investments. </a:t>
            </a:r>
            <a:endParaRPr lang="en-US" altLang="en-US" dirty="0">
              <a:ea typeface="ＭＳ Ｐゴシック" panose="020B0600070205080204" pitchFamily="34" charset="-128"/>
            </a:endParaRPr>
          </a:p>
        </p:txBody>
      </p:sp>
      <p:sp>
        <p:nvSpPr>
          <p:cNvPr id="92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04B4CFC2-4B55-41FD-8068-23CEA8097399}" type="slidenum">
              <a:rPr lang="en-US" altLang="en-US">
                <a:latin typeface="Arial" panose="020B0604020202020204" pitchFamily="34" charset="0"/>
              </a:rPr>
              <a:pPr>
                <a:spcBef>
                  <a:spcPct val="0"/>
                </a:spcBef>
              </a:pPr>
              <a:t>3</a:t>
            </a:fld>
            <a:endParaRPr lang="en-US" altLang="en-US">
              <a:latin typeface="Arial" panose="020B0604020202020204" pitchFamily="34" charset="0"/>
            </a:endParaRPr>
          </a:p>
        </p:txBody>
      </p:sp>
    </p:spTree>
    <p:extLst>
      <p:ext uri="{BB962C8B-B14F-4D97-AF65-F5344CB8AC3E}">
        <p14:creationId xmlns:p14="http://schemas.microsoft.com/office/powerpoint/2010/main" val="33318499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auto" latinLnBrk="0" hangingPunct="1">
              <a:lnSpc>
                <a:spcPct val="100000"/>
              </a:lnSpc>
              <a:spcBef>
                <a:spcPct val="0"/>
              </a:spcBef>
              <a:spcAft>
                <a:spcPts val="0"/>
              </a:spcAft>
              <a:buClrTx/>
              <a:buSzTx/>
              <a:buFontTx/>
              <a:buNone/>
              <a:tabLst/>
              <a:defRPr/>
            </a:pPr>
            <a:r>
              <a:rPr lang="en-US" altLang="en-US" dirty="0" smtClean="0">
                <a:ea typeface="ＭＳ Ｐゴシック" panose="020B0600070205080204" pitchFamily="34" charset="-128"/>
              </a:rPr>
              <a:t>A negative</a:t>
            </a:r>
            <a:r>
              <a:rPr lang="en-US" altLang="en-US" baseline="0" dirty="0" smtClean="0">
                <a:ea typeface="ＭＳ Ｐゴシック" panose="020B0600070205080204" pitchFamily="34" charset="-128"/>
              </a:rPr>
              <a:t> inflation rate was experienced in the period between 2000 and 2010. This is an indication that the prices during the period mostly were falling hence resulting to contraction of the economy. In mist cases this was as  result of higher supply of good than the market demand. Also, the deflation experienced could be as a result of buying power of money becoming greater. Inflation generally is calculated through the change in consumer price index over a certain period while unemployment is calculated by diving the total unemployment population with the labor force. High inflation rate usually tend to make investments less profitable (</a:t>
            </a:r>
            <a:r>
              <a:rPr lang="en-US" sz="1200" dirty="0" smtClean="0"/>
              <a:t>Su, 2001)</a:t>
            </a:r>
            <a:r>
              <a:rPr lang="en-US" altLang="en-US" baseline="0" dirty="0" smtClean="0">
                <a:ea typeface="ＭＳ Ｐゴシック" panose="020B0600070205080204" pitchFamily="34" charset="-128"/>
              </a:rPr>
              <a:t>. Therefore, inflation discourages or lowers investment hence resulting to lower GDP growth. The same case applied to unemployment since higher rates of unemployment tend to lower the GDP growth. The previous selected event that is the collapse of the housing market in 2007 resulted to increased inflation and unemployment rate hence decreasing GDP growth (</a:t>
            </a:r>
            <a:r>
              <a:rPr lang="en-US" sz="1200" dirty="0" smtClean="0"/>
              <a:t>Couture &amp; </a:t>
            </a:r>
            <a:r>
              <a:rPr lang="en-US" sz="1200" dirty="0" err="1" smtClean="0"/>
              <a:t>Handbury</a:t>
            </a:r>
            <a:r>
              <a:rPr lang="en-US" sz="1200" dirty="0" smtClean="0"/>
              <a:t>, 2017)</a:t>
            </a:r>
            <a:r>
              <a:rPr lang="en-US" altLang="en-US" baseline="0" dirty="0" smtClean="0">
                <a:ea typeface="ＭＳ Ｐゴシック" panose="020B0600070205080204" pitchFamily="34" charset="-128"/>
              </a:rPr>
              <a:t>. </a:t>
            </a:r>
            <a:endParaRPr lang="en-US" altLang="en-US" dirty="0">
              <a:ea typeface="ＭＳ Ｐゴシック" panose="020B0600070205080204" pitchFamily="34" charset="-128"/>
            </a:endParaRPr>
          </a:p>
        </p:txBody>
      </p:sp>
      <p:sp>
        <p:nvSpPr>
          <p:cNvPr id="112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443CB9F4-AA87-4CDE-8DDD-69FD4683015B}" type="slidenum">
              <a:rPr lang="en-US" altLang="en-US">
                <a:latin typeface="Arial" panose="020B0604020202020204" pitchFamily="34" charset="0"/>
              </a:rPr>
              <a:pPr>
                <a:spcBef>
                  <a:spcPct val="0"/>
                </a:spcBef>
              </a:pPr>
              <a:t>4</a:t>
            </a:fld>
            <a:endParaRPr lang="en-US" altLang="en-US">
              <a:latin typeface="Arial" panose="020B0604020202020204" pitchFamily="34" charset="0"/>
            </a:endParaRPr>
          </a:p>
        </p:txBody>
      </p:sp>
    </p:spTree>
    <p:extLst>
      <p:ext uri="{BB962C8B-B14F-4D97-AF65-F5344CB8AC3E}">
        <p14:creationId xmlns:p14="http://schemas.microsoft.com/office/powerpoint/2010/main" val="8652883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ea typeface="ＭＳ Ｐゴシック" panose="020B0600070205080204" pitchFamily="34" charset="-128"/>
              </a:rPr>
              <a:t>The above</a:t>
            </a:r>
            <a:r>
              <a:rPr lang="en-US" altLang="en-US" baseline="0" dirty="0" smtClean="0">
                <a:ea typeface="ＭＳ Ｐゴシック" panose="020B0600070205080204" pitchFamily="34" charset="-128"/>
              </a:rPr>
              <a:t> figures are unemployment and inflation graphs respectively for the years 2000 to 2010 </a:t>
            </a:r>
            <a:r>
              <a:rPr lang="en-US" sz="1200" dirty="0" smtClean="0"/>
              <a:t>FRED. (2020)</a:t>
            </a:r>
            <a:r>
              <a:rPr lang="en-US" altLang="en-US" baseline="0" dirty="0" smtClean="0">
                <a:ea typeface="ＭＳ Ｐゴシック" panose="020B0600070205080204" pitchFamily="34" charset="-128"/>
              </a:rPr>
              <a:t>. </a:t>
            </a:r>
            <a:endParaRPr lang="en-US" altLang="en-US" dirty="0">
              <a:ea typeface="ＭＳ Ｐゴシック" panose="020B0600070205080204" pitchFamily="34" charset="-128"/>
            </a:endParaRPr>
          </a:p>
        </p:txBody>
      </p:sp>
      <p:sp>
        <p:nvSpPr>
          <p:cNvPr id="112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443CB9F4-AA87-4CDE-8DDD-69FD4683015B}" type="slidenum">
              <a:rPr lang="en-US" altLang="en-US">
                <a:latin typeface="Arial" panose="020B0604020202020204" pitchFamily="34" charset="0"/>
              </a:rPr>
              <a:pPr>
                <a:spcBef>
                  <a:spcPct val="0"/>
                </a:spcBef>
              </a:pPr>
              <a:t>5</a:t>
            </a:fld>
            <a:endParaRPr lang="en-US" altLang="en-US">
              <a:latin typeface="Arial" panose="020B0604020202020204" pitchFamily="34" charset="0"/>
            </a:endParaRPr>
          </a:p>
        </p:txBody>
      </p:sp>
    </p:spTree>
    <p:extLst>
      <p:ext uri="{BB962C8B-B14F-4D97-AF65-F5344CB8AC3E}">
        <p14:creationId xmlns:p14="http://schemas.microsoft.com/office/powerpoint/2010/main" val="9236670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ea typeface="ＭＳ Ｐゴシック" panose="020B0600070205080204" pitchFamily="34" charset="-128"/>
              </a:rPr>
              <a:t>The</a:t>
            </a:r>
            <a:r>
              <a:rPr lang="en-US" altLang="en-US" baseline="0" dirty="0" smtClean="0">
                <a:ea typeface="ＭＳ Ｐゴシック" panose="020B0600070205080204" pitchFamily="34" charset="-128"/>
              </a:rPr>
              <a:t> interest rates in the period between 2000 and 2010 greatly fluctuates reaching its highest point of 6.25 in 2000, 2006 and 2007 and its lowest point of 0.75 in 2002 and 2009 </a:t>
            </a:r>
            <a:r>
              <a:rPr lang="en-US" sz="1200" dirty="0" smtClean="0"/>
              <a:t>FRED. (2020)</a:t>
            </a:r>
            <a:r>
              <a:rPr lang="en-US" altLang="en-US" baseline="0" dirty="0" smtClean="0">
                <a:ea typeface="ＭＳ Ｐゴシック" panose="020B0600070205080204" pitchFamily="34" charset="-128"/>
              </a:rPr>
              <a:t>. There was steady decrease in the interest rates in the period when the economy faced great recessions making the interest rate reach its minimum. This was due to the contraction nature of the economy during the great recession. The fluctuations in interest rates had different impacts on the economy pillars. One major contributor to the interest rates fluctuations could be inflation . High rates of inflation could result to reduced interest rates. Also, interest rates fluctuations could greatly impact investments and foreign trade rates. High rates of interest rates would likely reduce the investment and foreign trade rates. Lastly, interest rates fluctuations also during this period impacted the U.S GDP to a greater extend. Read GDP would increase when average interest rates are achieved (</a:t>
            </a:r>
            <a:r>
              <a:rPr lang="en-US" sz="1200" dirty="0" err="1" smtClean="0">
                <a:latin typeface="+mn-lt"/>
              </a:rPr>
              <a:t>Tomaskovic-Devey</a:t>
            </a:r>
            <a:r>
              <a:rPr lang="en-US" sz="1200" baseline="0" dirty="0" smtClean="0">
                <a:latin typeface="+mn-lt"/>
              </a:rPr>
              <a:t> et al., 2011)</a:t>
            </a:r>
            <a:r>
              <a:rPr lang="en-US" altLang="en-US" baseline="0" dirty="0" smtClean="0">
                <a:ea typeface="ＭＳ Ｐゴシック" panose="020B0600070205080204" pitchFamily="34" charset="-128"/>
              </a:rPr>
              <a:t>. </a:t>
            </a:r>
            <a:endParaRPr lang="en-US" altLang="en-US" dirty="0">
              <a:ea typeface="ＭＳ Ｐゴシック" panose="020B0600070205080204" pitchFamily="34" charset="-128"/>
            </a:endParaRPr>
          </a:p>
        </p:txBody>
      </p:sp>
      <p:sp>
        <p:nvSpPr>
          <p:cNvPr id="133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D849D106-396D-4D53-9082-7A4AF654820E}" type="slidenum">
              <a:rPr lang="en-US" altLang="en-US">
                <a:latin typeface="Arial" panose="020B0604020202020204" pitchFamily="34" charset="0"/>
              </a:rPr>
              <a:pPr>
                <a:spcBef>
                  <a:spcPct val="0"/>
                </a:spcBef>
              </a:pPr>
              <a:t>6</a:t>
            </a:fld>
            <a:endParaRPr lang="en-US" altLang="en-US">
              <a:latin typeface="Arial" panose="020B0604020202020204" pitchFamily="34" charset="0"/>
            </a:endParaRPr>
          </a:p>
        </p:txBody>
      </p:sp>
    </p:spTree>
    <p:extLst>
      <p:ext uri="{BB962C8B-B14F-4D97-AF65-F5344CB8AC3E}">
        <p14:creationId xmlns:p14="http://schemas.microsoft.com/office/powerpoint/2010/main" val="12019603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ea typeface="ＭＳ Ｐゴシック" panose="020B0600070205080204" pitchFamily="34" charset="-128"/>
            </a:endParaRPr>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AC8F97C9-196A-498D-8E00-412121272124}" type="slidenum">
              <a:rPr lang="en-US" altLang="en-US">
                <a:latin typeface="Arial" panose="020B0604020202020204" pitchFamily="34" charset="0"/>
              </a:rPr>
              <a:pPr>
                <a:spcBef>
                  <a:spcPct val="0"/>
                </a:spcBef>
              </a:pPr>
              <a:t>7</a:t>
            </a:fld>
            <a:endParaRPr lang="en-US" altLang="en-US">
              <a:latin typeface="Arial" panose="020B0604020202020204" pitchFamily="34" charset="0"/>
            </a:endParaRPr>
          </a:p>
        </p:txBody>
      </p:sp>
    </p:spTree>
    <p:extLst>
      <p:ext uri="{BB962C8B-B14F-4D97-AF65-F5344CB8AC3E}">
        <p14:creationId xmlns:p14="http://schemas.microsoft.com/office/powerpoint/2010/main" val="34914956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
            <a:ext cx="12192000" cy="3828288"/>
          </a:xfrm>
          <a:prstGeom prst="rect">
            <a:avLst/>
          </a:prstGeom>
        </p:spPr>
      </p:pic>
      <p:sp>
        <p:nvSpPr>
          <p:cNvPr id="10" name="Rectangle 9"/>
          <p:cNvSpPr/>
          <p:nvPr/>
        </p:nvSpPr>
        <p:spPr>
          <a:xfrm>
            <a:off x="0" y="3759202"/>
            <a:ext cx="12192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3712745" y="4160837"/>
            <a:ext cx="7153276"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3712745" y="5749926"/>
            <a:ext cx="7153276"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4" name="Rectangle 13"/>
          <p:cNvSpPr/>
          <p:nvPr/>
        </p:nvSpPr>
        <p:spPr>
          <a:xfrm>
            <a:off x="3223637" y="4160837"/>
            <a:ext cx="4571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1719" y="4525926"/>
            <a:ext cx="2796335" cy="1635312"/>
          </a:xfrm>
          <a:prstGeom prst="rect">
            <a:avLst/>
          </a:prstGeom>
        </p:spPr>
      </p:pic>
    </p:spTree>
    <p:extLst>
      <p:ext uri="{BB962C8B-B14F-4D97-AF65-F5344CB8AC3E}">
        <p14:creationId xmlns:p14="http://schemas.microsoft.com/office/powerpoint/2010/main" val="39102376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
            <a:ext cx="12192000" cy="3828288"/>
          </a:xfrm>
          <a:prstGeom prst="rect">
            <a:avLst/>
          </a:prstGeom>
        </p:spPr>
      </p:pic>
      <p:sp>
        <p:nvSpPr>
          <p:cNvPr id="7" name="Rectangle 6"/>
          <p:cNvSpPr/>
          <p:nvPr/>
        </p:nvSpPr>
        <p:spPr>
          <a:xfrm>
            <a:off x="0" y="3759202"/>
            <a:ext cx="12192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8" name="Title 1"/>
          <p:cNvSpPr>
            <a:spLocks noGrp="1"/>
          </p:cNvSpPr>
          <p:nvPr>
            <p:ph type="ctrTitle" hasCustomPrompt="1"/>
          </p:nvPr>
        </p:nvSpPr>
        <p:spPr>
          <a:xfrm>
            <a:off x="3712745" y="4160837"/>
            <a:ext cx="7153276"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9" name="Subtitle 2"/>
          <p:cNvSpPr>
            <a:spLocks noGrp="1"/>
          </p:cNvSpPr>
          <p:nvPr>
            <p:ph type="subTitle" idx="1" hasCustomPrompt="1"/>
          </p:nvPr>
        </p:nvSpPr>
        <p:spPr>
          <a:xfrm>
            <a:off x="3712745" y="5749926"/>
            <a:ext cx="7153276"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0" name="Rectangle 9"/>
          <p:cNvSpPr/>
          <p:nvPr/>
        </p:nvSpPr>
        <p:spPr>
          <a:xfrm>
            <a:off x="3223637" y="4160837"/>
            <a:ext cx="4571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850051" y="4564225"/>
            <a:ext cx="1523536" cy="1049174"/>
          </a:xfrm>
          <a:prstGeom prst="rect">
            <a:avLst/>
          </a:prstGeom>
        </p:spPr>
      </p:pic>
    </p:spTree>
    <p:extLst>
      <p:ext uri="{BB962C8B-B14F-4D97-AF65-F5344CB8AC3E}">
        <p14:creationId xmlns:p14="http://schemas.microsoft.com/office/powerpoint/2010/main" val="37522796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51550" y="0"/>
            <a:ext cx="6124575" cy="6858000"/>
          </a:xfrm>
          <a:prstGeom prst="rect">
            <a:avLst/>
          </a:prstGeom>
        </p:spPr>
      </p:pic>
      <p:sp>
        <p:nvSpPr>
          <p:cNvPr id="7" name="Rectangle 6"/>
          <p:cNvSpPr/>
          <p:nvPr/>
        </p:nvSpPr>
        <p:spPr>
          <a:xfrm>
            <a:off x="0" y="2"/>
            <a:ext cx="6096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3021" y="331731"/>
            <a:ext cx="3026947" cy="1770174"/>
          </a:xfrm>
          <a:prstGeom prst="rect">
            <a:avLst/>
          </a:prstGeom>
        </p:spPr>
      </p:pic>
      <p:sp>
        <p:nvSpPr>
          <p:cNvPr id="8" name="Rectangle 7"/>
          <p:cNvSpPr/>
          <p:nvPr/>
        </p:nvSpPr>
        <p:spPr>
          <a:xfrm>
            <a:off x="6051550" y="-2"/>
            <a:ext cx="45719" cy="6858001"/>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ctrTitle" hasCustomPrompt="1"/>
          </p:nvPr>
        </p:nvSpPr>
        <p:spPr>
          <a:xfrm>
            <a:off x="260349" y="2433637"/>
            <a:ext cx="5530851"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260349" y="4479926"/>
            <a:ext cx="5530851"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36220176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8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38850" y="0"/>
            <a:ext cx="6153151" cy="6858000"/>
          </a:xfrm>
          <a:prstGeom prst="rect">
            <a:avLst/>
          </a:prstGeom>
        </p:spPr>
      </p:pic>
      <p:sp>
        <p:nvSpPr>
          <p:cNvPr id="11" name="Rectangle 10"/>
          <p:cNvSpPr/>
          <p:nvPr/>
        </p:nvSpPr>
        <p:spPr>
          <a:xfrm>
            <a:off x="0" y="2"/>
            <a:ext cx="6096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Rectangle 11"/>
          <p:cNvSpPr/>
          <p:nvPr/>
        </p:nvSpPr>
        <p:spPr>
          <a:xfrm>
            <a:off x="6051550" y="-2"/>
            <a:ext cx="45719" cy="6858001"/>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2257657" y="529390"/>
            <a:ext cx="1523536" cy="1049174"/>
          </a:xfrm>
          <a:prstGeom prst="rect">
            <a:avLst/>
          </a:prstGeom>
        </p:spPr>
      </p:pic>
      <p:sp>
        <p:nvSpPr>
          <p:cNvPr id="9" name="Title 1"/>
          <p:cNvSpPr>
            <a:spLocks noGrp="1"/>
          </p:cNvSpPr>
          <p:nvPr>
            <p:ph type="ctrTitle" hasCustomPrompt="1"/>
          </p:nvPr>
        </p:nvSpPr>
        <p:spPr>
          <a:xfrm>
            <a:off x="260349" y="2433637"/>
            <a:ext cx="5530851"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260349" y="4479926"/>
            <a:ext cx="5530851"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42692000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9_Title Slide">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3771900"/>
          </a:xfrm>
          <a:prstGeom prst="rect">
            <a:avLst/>
          </a:prstGeom>
        </p:spPr>
      </p:pic>
      <p:sp>
        <p:nvSpPr>
          <p:cNvPr id="7" name="Rectangle 6"/>
          <p:cNvSpPr/>
          <p:nvPr/>
        </p:nvSpPr>
        <p:spPr>
          <a:xfrm>
            <a:off x="0" y="3759202"/>
            <a:ext cx="12192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0" name="Title 1"/>
          <p:cNvSpPr>
            <a:spLocks noGrp="1"/>
          </p:cNvSpPr>
          <p:nvPr>
            <p:ph type="ctrTitle" hasCustomPrompt="1"/>
          </p:nvPr>
        </p:nvSpPr>
        <p:spPr>
          <a:xfrm>
            <a:off x="3712745" y="4160837"/>
            <a:ext cx="7153276"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1" name="Subtitle 2"/>
          <p:cNvSpPr>
            <a:spLocks noGrp="1"/>
          </p:cNvSpPr>
          <p:nvPr>
            <p:ph type="subTitle" idx="1" hasCustomPrompt="1"/>
          </p:nvPr>
        </p:nvSpPr>
        <p:spPr>
          <a:xfrm>
            <a:off x="3712745" y="5749926"/>
            <a:ext cx="7153276"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2" name="Rectangle 11"/>
          <p:cNvSpPr/>
          <p:nvPr/>
        </p:nvSpPr>
        <p:spPr>
          <a:xfrm>
            <a:off x="3223637" y="4160837"/>
            <a:ext cx="4571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4" name="Picture 13"/>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850051" y="4564225"/>
            <a:ext cx="1523536" cy="1049174"/>
          </a:xfrm>
          <a:prstGeom prst="rect">
            <a:avLst/>
          </a:prstGeom>
        </p:spPr>
      </p:pic>
    </p:spTree>
    <p:extLst>
      <p:ext uri="{BB962C8B-B14F-4D97-AF65-F5344CB8AC3E}">
        <p14:creationId xmlns:p14="http://schemas.microsoft.com/office/powerpoint/2010/main" val="19998394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0_Title Slide">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3771900"/>
          </a:xfrm>
          <a:prstGeom prst="rect">
            <a:avLst/>
          </a:prstGeom>
        </p:spPr>
      </p:pic>
      <p:sp>
        <p:nvSpPr>
          <p:cNvPr id="7" name="Rectangle 6"/>
          <p:cNvSpPr/>
          <p:nvPr/>
        </p:nvSpPr>
        <p:spPr>
          <a:xfrm>
            <a:off x="0" y="3759202"/>
            <a:ext cx="12192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8" name="Title 1"/>
          <p:cNvSpPr>
            <a:spLocks noGrp="1"/>
          </p:cNvSpPr>
          <p:nvPr>
            <p:ph type="ctrTitle" hasCustomPrompt="1"/>
          </p:nvPr>
        </p:nvSpPr>
        <p:spPr>
          <a:xfrm>
            <a:off x="3712745" y="4160837"/>
            <a:ext cx="7153276"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3712745" y="5749926"/>
            <a:ext cx="7153276"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1" name="Rectangle 10"/>
          <p:cNvSpPr/>
          <p:nvPr/>
        </p:nvSpPr>
        <p:spPr>
          <a:xfrm>
            <a:off x="3223637" y="4160837"/>
            <a:ext cx="4571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1719" y="4525926"/>
            <a:ext cx="2796335" cy="1635312"/>
          </a:xfrm>
          <a:prstGeom prst="rect">
            <a:avLst/>
          </a:prstGeom>
        </p:spPr>
      </p:pic>
    </p:spTree>
    <p:extLst>
      <p:ext uri="{BB962C8B-B14F-4D97-AF65-F5344CB8AC3E}">
        <p14:creationId xmlns:p14="http://schemas.microsoft.com/office/powerpoint/2010/main" val="912870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6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81701" y="0"/>
            <a:ext cx="6210300" cy="6858000"/>
          </a:xfrm>
          <a:prstGeom prst="rect">
            <a:avLst/>
          </a:prstGeom>
        </p:spPr>
      </p:pic>
      <p:sp>
        <p:nvSpPr>
          <p:cNvPr id="7" name="Rectangle 6"/>
          <p:cNvSpPr/>
          <p:nvPr/>
        </p:nvSpPr>
        <p:spPr>
          <a:xfrm>
            <a:off x="0" y="2"/>
            <a:ext cx="6096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260349" y="2433637"/>
            <a:ext cx="5530851"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260349" y="4479926"/>
            <a:ext cx="5530851"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3" name="Rectangle 12"/>
          <p:cNvSpPr/>
          <p:nvPr/>
        </p:nvSpPr>
        <p:spPr>
          <a:xfrm flipH="1">
            <a:off x="6095842" y="0"/>
            <a:ext cx="45719"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2257657" y="529390"/>
            <a:ext cx="1523536" cy="1049174"/>
          </a:xfrm>
          <a:prstGeom prst="rect">
            <a:avLst/>
          </a:prstGeom>
        </p:spPr>
      </p:pic>
    </p:spTree>
    <p:extLst>
      <p:ext uri="{BB962C8B-B14F-4D97-AF65-F5344CB8AC3E}">
        <p14:creationId xmlns:p14="http://schemas.microsoft.com/office/powerpoint/2010/main" val="27417969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7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03224" y="1564943"/>
            <a:ext cx="6086475" cy="5295900"/>
          </a:xfrm>
          <a:prstGeom prst="rect">
            <a:avLst/>
          </a:prstGeom>
        </p:spPr>
      </p:pic>
      <p:sp>
        <p:nvSpPr>
          <p:cNvPr id="10" name="Rectangle 9"/>
          <p:cNvSpPr/>
          <p:nvPr/>
        </p:nvSpPr>
        <p:spPr>
          <a:xfrm>
            <a:off x="-2701" y="169862"/>
            <a:ext cx="6098541" cy="66881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260349" y="1915888"/>
            <a:ext cx="5607051" cy="1596571"/>
          </a:xfrm>
        </p:spPr>
        <p:txBody>
          <a:bodyPr anchor="t">
            <a:noAutofit/>
          </a:bodyPr>
          <a:lstStyle>
            <a:lvl1pPr algn="l">
              <a:defRPr sz="2700">
                <a:solidFill>
                  <a:srgbClr val="0A3370"/>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260349" y="3682321"/>
            <a:ext cx="5607051" cy="2673435"/>
          </a:xfrm>
        </p:spPr>
        <p:txBody>
          <a:bodyPr anchor="t"/>
          <a:lstStyle>
            <a:lvl1pPr marL="0" indent="0" algn="l">
              <a:buNone/>
              <a:defRPr sz="1800">
                <a:solidFill>
                  <a:schemeClr val="bg2"/>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3" name="Rectangle 12"/>
          <p:cNvSpPr/>
          <p:nvPr/>
        </p:nvSpPr>
        <p:spPr>
          <a:xfrm flipH="1">
            <a:off x="6095842" y="0"/>
            <a:ext cx="45719"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7" name="Rectangle 6"/>
          <p:cNvSpPr/>
          <p:nvPr/>
        </p:nvSpPr>
        <p:spPr>
          <a:xfrm>
            <a:off x="0" y="2"/>
            <a:ext cx="12192000" cy="16128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20403" y="239683"/>
            <a:ext cx="5835491" cy="960325"/>
          </a:xfrm>
          <a:prstGeom prst="rect">
            <a:avLst/>
          </a:prstGeom>
        </p:spPr>
      </p:pic>
      <p:sp>
        <p:nvSpPr>
          <p:cNvPr id="11" name="Slide Number Placeholder 5"/>
          <p:cNvSpPr>
            <a:spLocks noGrp="1"/>
          </p:cNvSpPr>
          <p:nvPr>
            <p:ph type="sldNum" sz="quarter" idx="12"/>
          </p:nvPr>
        </p:nvSpPr>
        <p:spPr>
          <a:xfrm>
            <a:off x="260349" y="6355757"/>
            <a:ext cx="2743200" cy="365125"/>
          </a:xfrm>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3540754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5" name="Rectangle 4"/>
          <p:cNvSpPr/>
          <p:nvPr/>
        </p:nvSpPr>
        <p:spPr>
          <a:xfrm>
            <a:off x="548640" y="-1"/>
            <a:ext cx="11643360" cy="6858001"/>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a:xfrm>
            <a:off x="831850" y="482517"/>
            <a:ext cx="10988849" cy="2869528"/>
          </a:xfrm>
        </p:spPr>
        <p:txBody>
          <a:bodyPr anchor="b">
            <a:normAutofit/>
          </a:bodyPr>
          <a:lstStyle>
            <a:lvl1pPr>
              <a:defRPr sz="4050">
                <a:solidFill>
                  <a:schemeClr val="bg1"/>
                </a:solidFill>
              </a:defRPr>
            </a:lvl1pPr>
          </a:lstStyle>
          <a:p>
            <a:r>
              <a:rPr lang="en-US" dirty="0"/>
              <a:t>CLICK TO EDIT MASTER TITLE STYLE</a:t>
            </a:r>
          </a:p>
        </p:txBody>
      </p:sp>
      <p:sp>
        <p:nvSpPr>
          <p:cNvPr id="3" name="Text Placeholder 2"/>
          <p:cNvSpPr>
            <a:spLocks noGrp="1"/>
          </p:cNvSpPr>
          <p:nvPr>
            <p:ph type="body" idx="1" hasCustomPrompt="1"/>
          </p:nvPr>
        </p:nvSpPr>
        <p:spPr>
          <a:xfrm>
            <a:off x="837393" y="3511877"/>
            <a:ext cx="10988849" cy="1509017"/>
          </a:xfrm>
        </p:spPr>
        <p:txBody>
          <a:bodyPr/>
          <a:lstStyle>
            <a:lvl1pPr marL="0" indent="0">
              <a:buNone/>
              <a:defRPr sz="180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a:xfrm>
            <a:off x="838200" y="6327508"/>
            <a:ext cx="2743200" cy="365125"/>
          </a:xfrm>
        </p:spPr>
        <p:txBody>
          <a:bodyPr/>
          <a:lstStyle>
            <a:lvl1pPr>
              <a:defRPr>
                <a:solidFill>
                  <a:schemeClr val="accent1"/>
                </a:solidFill>
              </a:defRPr>
            </a:lvl1pPr>
          </a:lstStyle>
          <a:p>
            <a:fld id="{2C2A6AE3-36F9-4B37-9E3B-E1F236E2353C}" type="slidenum">
              <a:rPr lang="en-US" smtClean="0">
                <a:solidFill>
                  <a:srgbClr val="FDB913"/>
                </a:solidFill>
              </a:rPr>
              <a:pPr/>
              <a:t>‹#›</a:t>
            </a:fld>
            <a:endParaRPr lang="en-US" dirty="0">
              <a:solidFill>
                <a:srgbClr val="FDB913"/>
              </a:solidFill>
            </a:endParaRPr>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2250" t="6265" r="2070" b="6044"/>
          <a:stretch/>
        </p:blipFill>
        <p:spPr>
          <a:xfrm>
            <a:off x="8819149" y="6242777"/>
            <a:ext cx="3001551" cy="452706"/>
          </a:xfrm>
          <a:prstGeom prst="rect">
            <a:avLst/>
          </a:prstGeom>
        </p:spPr>
      </p:pic>
    </p:spTree>
    <p:extLst>
      <p:ext uri="{BB962C8B-B14F-4D97-AF65-F5344CB8AC3E}">
        <p14:creationId xmlns:p14="http://schemas.microsoft.com/office/powerpoint/2010/main" val="20408621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482517"/>
            <a:ext cx="10988849" cy="2869528"/>
          </a:xfrm>
        </p:spPr>
        <p:txBody>
          <a:bodyPr anchor="b">
            <a:normAutofit/>
          </a:bodyPr>
          <a:lstStyle>
            <a:lvl1pPr>
              <a:defRPr sz="4050"/>
            </a:lvl1pPr>
          </a:lstStyle>
          <a:p>
            <a:r>
              <a:rPr lang="en-US" dirty="0"/>
              <a:t>CLICK TO EDIT MASTER TITLE STYLE</a:t>
            </a:r>
          </a:p>
        </p:txBody>
      </p:sp>
      <p:sp>
        <p:nvSpPr>
          <p:cNvPr id="3" name="Text Placeholder 2"/>
          <p:cNvSpPr>
            <a:spLocks noGrp="1"/>
          </p:cNvSpPr>
          <p:nvPr>
            <p:ph type="body" idx="1" hasCustomPrompt="1"/>
          </p:nvPr>
        </p:nvSpPr>
        <p:spPr>
          <a:xfrm>
            <a:off x="837393" y="3511877"/>
            <a:ext cx="10988849" cy="1509017"/>
          </a:xfrm>
        </p:spPr>
        <p:txBody>
          <a:bodyPr/>
          <a:lstStyle>
            <a:lvl1pPr marL="0" indent="0">
              <a:buNone/>
              <a:defRPr sz="1800">
                <a:solidFill>
                  <a:schemeClr val="bg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33002891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838201" y="1531158"/>
            <a:ext cx="11010900" cy="44646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11440594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ctr"/>
          <a:lstStyle/>
          <a:p>
            <a:r>
              <a:rPr lang="en-US" dirty="0"/>
              <a:t>CLICK TO EDIT MASTER TITLE STYLE</a:t>
            </a:r>
          </a:p>
        </p:txBody>
      </p:sp>
      <p:sp>
        <p:nvSpPr>
          <p:cNvPr id="3" name="Content Placeholder 2"/>
          <p:cNvSpPr>
            <a:spLocks noGrp="1"/>
          </p:cNvSpPr>
          <p:nvPr>
            <p:ph sz="half" idx="1" hasCustomPrompt="1"/>
          </p:nvPr>
        </p:nvSpPr>
        <p:spPr>
          <a:xfrm>
            <a:off x="838200" y="1532466"/>
            <a:ext cx="5359400" cy="44633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341534" y="1532466"/>
            <a:ext cx="5507567" cy="44633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875089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838199" y="1532466"/>
            <a:ext cx="535940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5" name="Text Placeholder 4"/>
          <p:cNvSpPr>
            <a:spLocks noGrp="1"/>
          </p:cNvSpPr>
          <p:nvPr>
            <p:ph type="body" sz="quarter" idx="3" hasCustomPrompt="1"/>
          </p:nvPr>
        </p:nvSpPr>
        <p:spPr>
          <a:xfrm>
            <a:off x="6341534" y="1532466"/>
            <a:ext cx="550756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12" name="Title 1"/>
          <p:cNvSpPr>
            <a:spLocks noGrp="1"/>
          </p:cNvSpPr>
          <p:nvPr>
            <p:ph type="title" hasCustomPrompt="1"/>
          </p:nvPr>
        </p:nvSpPr>
        <p:spPr>
          <a:xfrm>
            <a:off x="838201" y="152401"/>
            <a:ext cx="11010900" cy="1193800"/>
          </a:xfrm>
        </p:spPr>
        <p:txBody>
          <a:bodyPr anchor="ctr"/>
          <a:lstStyle/>
          <a:p>
            <a:r>
              <a:rPr lang="en-US" dirty="0"/>
              <a:t>CLICK TO EDIT MASTER TITLE STYLE</a:t>
            </a:r>
          </a:p>
        </p:txBody>
      </p:sp>
      <p:sp>
        <p:nvSpPr>
          <p:cNvPr id="13" name="Content Placeholder 2"/>
          <p:cNvSpPr>
            <a:spLocks noGrp="1"/>
          </p:cNvSpPr>
          <p:nvPr>
            <p:ph sz="half" idx="13" hasCustomPrompt="1"/>
          </p:nvPr>
        </p:nvSpPr>
        <p:spPr>
          <a:xfrm>
            <a:off x="838200" y="2356378"/>
            <a:ext cx="5359400" cy="363946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3"/>
          <p:cNvSpPr>
            <a:spLocks noGrp="1"/>
          </p:cNvSpPr>
          <p:nvPr>
            <p:ph sz="half" idx="2" hasCustomPrompt="1"/>
          </p:nvPr>
        </p:nvSpPr>
        <p:spPr>
          <a:xfrm>
            <a:off x="6341534" y="2356378"/>
            <a:ext cx="5507567" cy="363946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6"/>
          <p:cNvSpPr>
            <a:spLocks noGrp="1"/>
          </p:cNvSpPr>
          <p:nvPr>
            <p:ph type="sldNum" sz="quarter" idx="12"/>
          </p:nvPr>
        </p:nvSpPr>
        <p:spPr>
          <a:xfrm>
            <a:off x="838200" y="6236058"/>
            <a:ext cx="2743200" cy="365125"/>
          </a:xfrm>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1363900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ctr"/>
          <a:lstStyle/>
          <a:p>
            <a:r>
              <a:rPr lang="en-US" dirty="0"/>
              <a:t>CLICK TO EDIT MASTER TITLE STYLE</a:t>
            </a:r>
          </a:p>
        </p:txBody>
      </p:sp>
      <p:sp>
        <p:nvSpPr>
          <p:cNvPr id="5" name="Slide Number Placeholder 4"/>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4167938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4740486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220135"/>
            <a:ext cx="3932237" cy="1837267"/>
          </a:xfrm>
        </p:spPr>
        <p:txBody>
          <a:bodyPr anchor="t"/>
          <a:lstStyle>
            <a:lvl1pPr>
              <a:defRPr sz="2400"/>
            </a:lvl1pPr>
          </a:lstStyle>
          <a:p>
            <a:r>
              <a:rPr lang="en-US" dirty="0"/>
              <a:t>CLICK TO EDIT MASTER TITLE STYLE</a:t>
            </a:r>
          </a:p>
        </p:txBody>
      </p:sp>
      <p:sp>
        <p:nvSpPr>
          <p:cNvPr id="3" name="Content Placeholder 2"/>
          <p:cNvSpPr>
            <a:spLocks noGrp="1"/>
          </p:cNvSpPr>
          <p:nvPr>
            <p:ph idx="1" hasCustomPrompt="1"/>
          </p:nvPr>
        </p:nvSpPr>
        <p:spPr>
          <a:xfrm>
            <a:off x="5183189" y="220133"/>
            <a:ext cx="6687079" cy="5726238"/>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hasCustomPrompt="1"/>
          </p:nvPr>
        </p:nvSpPr>
        <p:spPr>
          <a:xfrm>
            <a:off x="839788" y="2057400"/>
            <a:ext cx="3932237" cy="3930582"/>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36091770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_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220135"/>
            <a:ext cx="3932237" cy="1837267"/>
          </a:xfrm>
        </p:spPr>
        <p:txBody>
          <a:bodyPr anchor="t"/>
          <a:lstStyle>
            <a:lvl1pPr>
              <a:defRPr sz="2400"/>
            </a:lvl1pPr>
          </a:lstStyle>
          <a:p>
            <a:r>
              <a:rPr lang="en-US" dirty="0"/>
              <a:t>CLICK TO EDIT MASTER TITLE STYLE</a:t>
            </a:r>
          </a:p>
        </p:txBody>
      </p:sp>
      <p:sp>
        <p:nvSpPr>
          <p:cNvPr id="4" name="Text Placeholder 3"/>
          <p:cNvSpPr>
            <a:spLocks noGrp="1"/>
          </p:cNvSpPr>
          <p:nvPr>
            <p:ph type="body" sz="half" idx="2" hasCustomPrompt="1"/>
          </p:nvPr>
        </p:nvSpPr>
        <p:spPr>
          <a:xfrm>
            <a:off x="839788" y="2057400"/>
            <a:ext cx="3932237" cy="3930582"/>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
        <p:nvSpPr>
          <p:cNvPr id="6" name="Picture Placeholder 2"/>
          <p:cNvSpPr>
            <a:spLocks noGrp="1"/>
          </p:cNvSpPr>
          <p:nvPr>
            <p:ph type="pic" idx="1"/>
          </p:nvPr>
        </p:nvSpPr>
        <p:spPr>
          <a:xfrm>
            <a:off x="5183189" y="220134"/>
            <a:ext cx="6712479" cy="5775713"/>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Tree>
    <p:extLst>
      <p:ext uri="{BB962C8B-B14F-4D97-AF65-F5344CB8AC3E}">
        <p14:creationId xmlns:p14="http://schemas.microsoft.com/office/powerpoint/2010/main" val="26984385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
            <a:ext cx="12192000" cy="3828288"/>
          </a:xfrm>
          <a:prstGeom prst="rect">
            <a:avLst/>
          </a:prstGeom>
        </p:spPr>
      </p:pic>
      <p:sp>
        <p:nvSpPr>
          <p:cNvPr id="10" name="Rectangle 9"/>
          <p:cNvSpPr/>
          <p:nvPr/>
        </p:nvSpPr>
        <p:spPr>
          <a:xfrm>
            <a:off x="0" y="3759202"/>
            <a:ext cx="12192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3712745" y="4160837"/>
            <a:ext cx="7153276"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3712745" y="5749926"/>
            <a:ext cx="7153276"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4" name="Rectangle 13"/>
          <p:cNvSpPr/>
          <p:nvPr/>
        </p:nvSpPr>
        <p:spPr>
          <a:xfrm>
            <a:off x="3223637" y="4160837"/>
            <a:ext cx="4571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1719" y="4525926"/>
            <a:ext cx="2796335" cy="1635312"/>
          </a:xfrm>
          <a:prstGeom prst="rect">
            <a:avLst/>
          </a:prstGeom>
        </p:spPr>
      </p:pic>
    </p:spTree>
    <p:extLst>
      <p:ext uri="{BB962C8B-B14F-4D97-AF65-F5344CB8AC3E}">
        <p14:creationId xmlns:p14="http://schemas.microsoft.com/office/powerpoint/2010/main" val="4441961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
            <a:ext cx="12192000" cy="3828288"/>
          </a:xfrm>
          <a:prstGeom prst="rect">
            <a:avLst/>
          </a:prstGeom>
        </p:spPr>
      </p:pic>
      <p:sp>
        <p:nvSpPr>
          <p:cNvPr id="7" name="Rectangle 6"/>
          <p:cNvSpPr/>
          <p:nvPr/>
        </p:nvSpPr>
        <p:spPr>
          <a:xfrm>
            <a:off x="0" y="3759202"/>
            <a:ext cx="12192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8" name="Title 1"/>
          <p:cNvSpPr>
            <a:spLocks noGrp="1"/>
          </p:cNvSpPr>
          <p:nvPr>
            <p:ph type="ctrTitle" hasCustomPrompt="1"/>
          </p:nvPr>
        </p:nvSpPr>
        <p:spPr>
          <a:xfrm>
            <a:off x="3712745" y="4160837"/>
            <a:ext cx="7153276"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9" name="Subtitle 2"/>
          <p:cNvSpPr>
            <a:spLocks noGrp="1"/>
          </p:cNvSpPr>
          <p:nvPr>
            <p:ph type="subTitle" idx="1" hasCustomPrompt="1"/>
          </p:nvPr>
        </p:nvSpPr>
        <p:spPr>
          <a:xfrm>
            <a:off x="3712745" y="5749926"/>
            <a:ext cx="7153276"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0" name="Rectangle 9"/>
          <p:cNvSpPr/>
          <p:nvPr/>
        </p:nvSpPr>
        <p:spPr>
          <a:xfrm>
            <a:off x="3223637" y="4160837"/>
            <a:ext cx="4571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850051" y="4564225"/>
            <a:ext cx="1523536" cy="1049174"/>
          </a:xfrm>
          <a:prstGeom prst="rect">
            <a:avLst/>
          </a:prstGeom>
        </p:spPr>
      </p:pic>
    </p:spTree>
    <p:extLst>
      <p:ext uri="{BB962C8B-B14F-4D97-AF65-F5344CB8AC3E}">
        <p14:creationId xmlns:p14="http://schemas.microsoft.com/office/powerpoint/2010/main" val="28109059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51550" y="0"/>
            <a:ext cx="6124575" cy="6858000"/>
          </a:xfrm>
          <a:prstGeom prst="rect">
            <a:avLst/>
          </a:prstGeom>
        </p:spPr>
      </p:pic>
      <p:sp>
        <p:nvSpPr>
          <p:cNvPr id="7" name="Rectangle 6"/>
          <p:cNvSpPr/>
          <p:nvPr/>
        </p:nvSpPr>
        <p:spPr>
          <a:xfrm>
            <a:off x="0" y="2"/>
            <a:ext cx="6096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3021" y="331731"/>
            <a:ext cx="3026947" cy="1770174"/>
          </a:xfrm>
          <a:prstGeom prst="rect">
            <a:avLst/>
          </a:prstGeom>
        </p:spPr>
      </p:pic>
      <p:sp>
        <p:nvSpPr>
          <p:cNvPr id="8" name="Rectangle 7"/>
          <p:cNvSpPr/>
          <p:nvPr/>
        </p:nvSpPr>
        <p:spPr>
          <a:xfrm>
            <a:off x="6051550" y="-2"/>
            <a:ext cx="45719" cy="6858001"/>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ctrTitle" hasCustomPrompt="1"/>
          </p:nvPr>
        </p:nvSpPr>
        <p:spPr>
          <a:xfrm>
            <a:off x="260349" y="2433637"/>
            <a:ext cx="5530851"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260349" y="4479926"/>
            <a:ext cx="5530851"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32989370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8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38850" y="0"/>
            <a:ext cx="6153151" cy="6858000"/>
          </a:xfrm>
          <a:prstGeom prst="rect">
            <a:avLst/>
          </a:prstGeom>
        </p:spPr>
      </p:pic>
      <p:sp>
        <p:nvSpPr>
          <p:cNvPr id="11" name="Rectangle 10"/>
          <p:cNvSpPr/>
          <p:nvPr/>
        </p:nvSpPr>
        <p:spPr>
          <a:xfrm>
            <a:off x="0" y="2"/>
            <a:ext cx="6096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Rectangle 11"/>
          <p:cNvSpPr/>
          <p:nvPr/>
        </p:nvSpPr>
        <p:spPr>
          <a:xfrm>
            <a:off x="6051550" y="-2"/>
            <a:ext cx="45719" cy="6858001"/>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2257657" y="529390"/>
            <a:ext cx="1523536" cy="1049174"/>
          </a:xfrm>
          <a:prstGeom prst="rect">
            <a:avLst/>
          </a:prstGeom>
        </p:spPr>
      </p:pic>
      <p:sp>
        <p:nvSpPr>
          <p:cNvPr id="9" name="Title 1"/>
          <p:cNvSpPr>
            <a:spLocks noGrp="1"/>
          </p:cNvSpPr>
          <p:nvPr>
            <p:ph type="ctrTitle" hasCustomPrompt="1"/>
          </p:nvPr>
        </p:nvSpPr>
        <p:spPr>
          <a:xfrm>
            <a:off x="260349" y="2433637"/>
            <a:ext cx="5530851"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260349" y="4479926"/>
            <a:ext cx="5530851"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36934474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9_Title Slide">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3771900"/>
          </a:xfrm>
          <a:prstGeom prst="rect">
            <a:avLst/>
          </a:prstGeom>
        </p:spPr>
      </p:pic>
      <p:sp>
        <p:nvSpPr>
          <p:cNvPr id="7" name="Rectangle 6"/>
          <p:cNvSpPr/>
          <p:nvPr/>
        </p:nvSpPr>
        <p:spPr>
          <a:xfrm>
            <a:off x="0" y="3759202"/>
            <a:ext cx="12192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0" name="Title 1"/>
          <p:cNvSpPr>
            <a:spLocks noGrp="1"/>
          </p:cNvSpPr>
          <p:nvPr>
            <p:ph type="ctrTitle" hasCustomPrompt="1"/>
          </p:nvPr>
        </p:nvSpPr>
        <p:spPr>
          <a:xfrm>
            <a:off x="3712745" y="4160837"/>
            <a:ext cx="7153276"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1" name="Subtitle 2"/>
          <p:cNvSpPr>
            <a:spLocks noGrp="1"/>
          </p:cNvSpPr>
          <p:nvPr>
            <p:ph type="subTitle" idx="1" hasCustomPrompt="1"/>
          </p:nvPr>
        </p:nvSpPr>
        <p:spPr>
          <a:xfrm>
            <a:off x="3712745" y="5749926"/>
            <a:ext cx="7153276"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2" name="Rectangle 11"/>
          <p:cNvSpPr/>
          <p:nvPr/>
        </p:nvSpPr>
        <p:spPr>
          <a:xfrm>
            <a:off x="3223637" y="4160837"/>
            <a:ext cx="4571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4" name="Picture 13"/>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850051" y="4564225"/>
            <a:ext cx="1523536" cy="1049174"/>
          </a:xfrm>
          <a:prstGeom prst="rect">
            <a:avLst/>
          </a:prstGeom>
        </p:spPr>
      </p:pic>
    </p:spTree>
    <p:extLst>
      <p:ext uri="{BB962C8B-B14F-4D97-AF65-F5344CB8AC3E}">
        <p14:creationId xmlns:p14="http://schemas.microsoft.com/office/powerpoint/2010/main" val="4984716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0_Title Slide">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3771900"/>
          </a:xfrm>
          <a:prstGeom prst="rect">
            <a:avLst/>
          </a:prstGeom>
        </p:spPr>
      </p:pic>
      <p:sp>
        <p:nvSpPr>
          <p:cNvPr id="7" name="Rectangle 6"/>
          <p:cNvSpPr/>
          <p:nvPr/>
        </p:nvSpPr>
        <p:spPr>
          <a:xfrm>
            <a:off x="0" y="3759202"/>
            <a:ext cx="12192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8" name="Title 1"/>
          <p:cNvSpPr>
            <a:spLocks noGrp="1"/>
          </p:cNvSpPr>
          <p:nvPr>
            <p:ph type="ctrTitle" hasCustomPrompt="1"/>
          </p:nvPr>
        </p:nvSpPr>
        <p:spPr>
          <a:xfrm>
            <a:off x="3712745" y="4160837"/>
            <a:ext cx="7153276"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3712745" y="5749926"/>
            <a:ext cx="7153276"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1" name="Rectangle 10"/>
          <p:cNvSpPr/>
          <p:nvPr/>
        </p:nvSpPr>
        <p:spPr>
          <a:xfrm>
            <a:off x="3223637" y="4160837"/>
            <a:ext cx="4571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1719" y="4525926"/>
            <a:ext cx="2796335" cy="1635312"/>
          </a:xfrm>
          <a:prstGeom prst="rect">
            <a:avLst/>
          </a:prstGeom>
        </p:spPr>
      </p:pic>
    </p:spTree>
    <p:extLst>
      <p:ext uri="{BB962C8B-B14F-4D97-AF65-F5344CB8AC3E}">
        <p14:creationId xmlns:p14="http://schemas.microsoft.com/office/powerpoint/2010/main" val="4095054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6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81701" y="0"/>
            <a:ext cx="6210300" cy="6858000"/>
          </a:xfrm>
          <a:prstGeom prst="rect">
            <a:avLst/>
          </a:prstGeom>
        </p:spPr>
      </p:pic>
      <p:sp>
        <p:nvSpPr>
          <p:cNvPr id="7" name="Rectangle 6"/>
          <p:cNvSpPr/>
          <p:nvPr/>
        </p:nvSpPr>
        <p:spPr>
          <a:xfrm>
            <a:off x="0" y="2"/>
            <a:ext cx="6096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260349" y="2433637"/>
            <a:ext cx="5530851"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260349" y="4479926"/>
            <a:ext cx="5530851"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3" name="Rectangle 12"/>
          <p:cNvSpPr/>
          <p:nvPr/>
        </p:nvSpPr>
        <p:spPr>
          <a:xfrm flipH="1">
            <a:off x="6095842" y="0"/>
            <a:ext cx="45719"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2257657" y="529390"/>
            <a:ext cx="1523536" cy="1049174"/>
          </a:xfrm>
          <a:prstGeom prst="rect">
            <a:avLst/>
          </a:prstGeom>
        </p:spPr>
      </p:pic>
    </p:spTree>
    <p:extLst>
      <p:ext uri="{BB962C8B-B14F-4D97-AF65-F5344CB8AC3E}">
        <p14:creationId xmlns:p14="http://schemas.microsoft.com/office/powerpoint/2010/main" val="34206946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7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03224" y="1564943"/>
            <a:ext cx="6086475" cy="5295900"/>
          </a:xfrm>
          <a:prstGeom prst="rect">
            <a:avLst/>
          </a:prstGeom>
        </p:spPr>
      </p:pic>
      <p:sp>
        <p:nvSpPr>
          <p:cNvPr id="10" name="Rectangle 9"/>
          <p:cNvSpPr/>
          <p:nvPr/>
        </p:nvSpPr>
        <p:spPr>
          <a:xfrm>
            <a:off x="-2701" y="169862"/>
            <a:ext cx="6098541" cy="66881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260349" y="1915888"/>
            <a:ext cx="5607051" cy="1596571"/>
          </a:xfrm>
        </p:spPr>
        <p:txBody>
          <a:bodyPr anchor="t">
            <a:noAutofit/>
          </a:bodyPr>
          <a:lstStyle>
            <a:lvl1pPr algn="l">
              <a:defRPr sz="2700">
                <a:solidFill>
                  <a:srgbClr val="0A3370"/>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260349" y="3682321"/>
            <a:ext cx="5607051" cy="2673435"/>
          </a:xfrm>
        </p:spPr>
        <p:txBody>
          <a:bodyPr anchor="t"/>
          <a:lstStyle>
            <a:lvl1pPr marL="0" indent="0" algn="l">
              <a:buNone/>
              <a:defRPr sz="1800">
                <a:solidFill>
                  <a:schemeClr val="bg2"/>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3" name="Rectangle 12"/>
          <p:cNvSpPr/>
          <p:nvPr/>
        </p:nvSpPr>
        <p:spPr>
          <a:xfrm flipH="1">
            <a:off x="6095842" y="0"/>
            <a:ext cx="45719"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7" name="Rectangle 6"/>
          <p:cNvSpPr/>
          <p:nvPr/>
        </p:nvSpPr>
        <p:spPr>
          <a:xfrm>
            <a:off x="0" y="2"/>
            <a:ext cx="12192000" cy="16128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20403" y="239683"/>
            <a:ext cx="5835491" cy="960325"/>
          </a:xfrm>
          <a:prstGeom prst="rect">
            <a:avLst/>
          </a:prstGeom>
        </p:spPr>
      </p:pic>
      <p:sp>
        <p:nvSpPr>
          <p:cNvPr id="11" name="Slide Number Placeholder 5"/>
          <p:cNvSpPr>
            <a:spLocks noGrp="1"/>
          </p:cNvSpPr>
          <p:nvPr>
            <p:ph type="sldNum" sz="quarter" idx="12"/>
          </p:nvPr>
        </p:nvSpPr>
        <p:spPr>
          <a:xfrm>
            <a:off x="260349" y="6355757"/>
            <a:ext cx="2743200" cy="365125"/>
          </a:xfrm>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313155410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5" name="Rectangle 4"/>
          <p:cNvSpPr/>
          <p:nvPr/>
        </p:nvSpPr>
        <p:spPr>
          <a:xfrm>
            <a:off x="548640" y="-1"/>
            <a:ext cx="11643360" cy="6858001"/>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a:xfrm>
            <a:off x="831850" y="482517"/>
            <a:ext cx="10988849" cy="2869528"/>
          </a:xfrm>
        </p:spPr>
        <p:txBody>
          <a:bodyPr anchor="b">
            <a:normAutofit/>
          </a:bodyPr>
          <a:lstStyle>
            <a:lvl1pPr>
              <a:defRPr sz="4050">
                <a:solidFill>
                  <a:schemeClr val="bg1"/>
                </a:solidFill>
              </a:defRPr>
            </a:lvl1pPr>
          </a:lstStyle>
          <a:p>
            <a:r>
              <a:rPr lang="en-US" dirty="0"/>
              <a:t>CLICK TO EDIT MASTER TITLE STYLE</a:t>
            </a:r>
          </a:p>
        </p:txBody>
      </p:sp>
      <p:sp>
        <p:nvSpPr>
          <p:cNvPr id="3" name="Text Placeholder 2"/>
          <p:cNvSpPr>
            <a:spLocks noGrp="1"/>
          </p:cNvSpPr>
          <p:nvPr>
            <p:ph type="body" idx="1" hasCustomPrompt="1"/>
          </p:nvPr>
        </p:nvSpPr>
        <p:spPr>
          <a:xfrm>
            <a:off x="837393" y="3511877"/>
            <a:ext cx="10988849" cy="1509017"/>
          </a:xfrm>
        </p:spPr>
        <p:txBody>
          <a:bodyPr/>
          <a:lstStyle>
            <a:lvl1pPr marL="0" indent="0">
              <a:buNone/>
              <a:defRPr sz="180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a:xfrm>
            <a:off x="838200" y="6327508"/>
            <a:ext cx="2743200" cy="365125"/>
          </a:xfrm>
        </p:spPr>
        <p:txBody>
          <a:bodyPr/>
          <a:lstStyle>
            <a:lvl1pPr>
              <a:defRPr>
                <a:solidFill>
                  <a:schemeClr val="accent1"/>
                </a:solidFill>
              </a:defRPr>
            </a:lvl1pPr>
          </a:lstStyle>
          <a:p>
            <a:fld id="{2C2A6AE3-36F9-4B37-9E3B-E1F236E2353C}" type="slidenum">
              <a:rPr lang="en-US" smtClean="0">
                <a:solidFill>
                  <a:srgbClr val="FDB913"/>
                </a:solidFill>
              </a:rPr>
              <a:pPr/>
              <a:t>‹#›</a:t>
            </a:fld>
            <a:endParaRPr lang="en-US" dirty="0">
              <a:solidFill>
                <a:srgbClr val="FDB913"/>
              </a:solidFill>
            </a:endParaRPr>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2250" t="6265" r="2070" b="6044"/>
          <a:stretch/>
        </p:blipFill>
        <p:spPr>
          <a:xfrm>
            <a:off x="8819149" y="6242777"/>
            <a:ext cx="3001551" cy="452706"/>
          </a:xfrm>
          <a:prstGeom prst="rect">
            <a:avLst/>
          </a:prstGeom>
        </p:spPr>
      </p:pic>
    </p:spTree>
    <p:extLst>
      <p:ext uri="{BB962C8B-B14F-4D97-AF65-F5344CB8AC3E}">
        <p14:creationId xmlns:p14="http://schemas.microsoft.com/office/powerpoint/2010/main" val="24545866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482517"/>
            <a:ext cx="10988849" cy="2869528"/>
          </a:xfrm>
        </p:spPr>
        <p:txBody>
          <a:bodyPr anchor="b">
            <a:normAutofit/>
          </a:bodyPr>
          <a:lstStyle>
            <a:lvl1pPr>
              <a:defRPr sz="4050"/>
            </a:lvl1pPr>
          </a:lstStyle>
          <a:p>
            <a:r>
              <a:rPr lang="en-US" dirty="0"/>
              <a:t>CLICK TO EDIT MASTER TITLE STYLE</a:t>
            </a:r>
          </a:p>
        </p:txBody>
      </p:sp>
      <p:sp>
        <p:nvSpPr>
          <p:cNvPr id="3" name="Text Placeholder 2"/>
          <p:cNvSpPr>
            <a:spLocks noGrp="1"/>
          </p:cNvSpPr>
          <p:nvPr>
            <p:ph type="body" idx="1" hasCustomPrompt="1"/>
          </p:nvPr>
        </p:nvSpPr>
        <p:spPr>
          <a:xfrm>
            <a:off x="837393" y="3511877"/>
            <a:ext cx="10988849" cy="1509017"/>
          </a:xfrm>
        </p:spPr>
        <p:txBody>
          <a:bodyPr/>
          <a:lstStyle>
            <a:lvl1pPr marL="0" indent="0">
              <a:buNone/>
              <a:defRPr sz="1800">
                <a:solidFill>
                  <a:schemeClr val="bg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376536241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838201" y="1531158"/>
            <a:ext cx="11010900" cy="44646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358806043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ctr"/>
          <a:lstStyle/>
          <a:p>
            <a:r>
              <a:rPr lang="en-US" dirty="0"/>
              <a:t>CLICK TO EDIT MASTER TITLE STYLE</a:t>
            </a:r>
          </a:p>
        </p:txBody>
      </p:sp>
      <p:sp>
        <p:nvSpPr>
          <p:cNvPr id="3" name="Content Placeholder 2"/>
          <p:cNvSpPr>
            <a:spLocks noGrp="1"/>
          </p:cNvSpPr>
          <p:nvPr>
            <p:ph sz="half" idx="1" hasCustomPrompt="1"/>
          </p:nvPr>
        </p:nvSpPr>
        <p:spPr>
          <a:xfrm>
            <a:off x="838200" y="1532466"/>
            <a:ext cx="5359400" cy="44633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341534" y="1532466"/>
            <a:ext cx="5507567" cy="44633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6367554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838199" y="1532466"/>
            <a:ext cx="535940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5" name="Text Placeholder 4"/>
          <p:cNvSpPr>
            <a:spLocks noGrp="1"/>
          </p:cNvSpPr>
          <p:nvPr>
            <p:ph type="body" sz="quarter" idx="3" hasCustomPrompt="1"/>
          </p:nvPr>
        </p:nvSpPr>
        <p:spPr>
          <a:xfrm>
            <a:off x="6341534" y="1532466"/>
            <a:ext cx="550756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12" name="Title 1"/>
          <p:cNvSpPr>
            <a:spLocks noGrp="1"/>
          </p:cNvSpPr>
          <p:nvPr>
            <p:ph type="title" hasCustomPrompt="1"/>
          </p:nvPr>
        </p:nvSpPr>
        <p:spPr>
          <a:xfrm>
            <a:off x="838201" y="152401"/>
            <a:ext cx="11010900" cy="1193800"/>
          </a:xfrm>
        </p:spPr>
        <p:txBody>
          <a:bodyPr anchor="ctr"/>
          <a:lstStyle/>
          <a:p>
            <a:r>
              <a:rPr lang="en-US" dirty="0"/>
              <a:t>CLICK TO EDIT MASTER TITLE STYLE</a:t>
            </a:r>
          </a:p>
        </p:txBody>
      </p:sp>
      <p:sp>
        <p:nvSpPr>
          <p:cNvPr id="13" name="Content Placeholder 2"/>
          <p:cNvSpPr>
            <a:spLocks noGrp="1"/>
          </p:cNvSpPr>
          <p:nvPr>
            <p:ph sz="half" idx="13" hasCustomPrompt="1"/>
          </p:nvPr>
        </p:nvSpPr>
        <p:spPr>
          <a:xfrm>
            <a:off x="838200" y="2356378"/>
            <a:ext cx="5359400" cy="363946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3"/>
          <p:cNvSpPr>
            <a:spLocks noGrp="1"/>
          </p:cNvSpPr>
          <p:nvPr>
            <p:ph sz="half" idx="2" hasCustomPrompt="1"/>
          </p:nvPr>
        </p:nvSpPr>
        <p:spPr>
          <a:xfrm>
            <a:off x="6341534" y="2356378"/>
            <a:ext cx="5507567" cy="363946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6"/>
          <p:cNvSpPr>
            <a:spLocks noGrp="1"/>
          </p:cNvSpPr>
          <p:nvPr>
            <p:ph type="sldNum" sz="quarter" idx="12"/>
          </p:nvPr>
        </p:nvSpPr>
        <p:spPr>
          <a:xfrm>
            <a:off x="838200" y="6236058"/>
            <a:ext cx="2743200" cy="365125"/>
          </a:xfrm>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215527089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ctr"/>
          <a:lstStyle/>
          <a:p>
            <a:r>
              <a:rPr lang="en-US" dirty="0"/>
              <a:t>CLICK TO EDIT MASTER TITLE STYLE</a:t>
            </a:r>
          </a:p>
        </p:txBody>
      </p:sp>
      <p:sp>
        <p:nvSpPr>
          <p:cNvPr id="5" name="Slide Number Placeholder 4"/>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19343973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230631739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220135"/>
            <a:ext cx="3932237" cy="1837267"/>
          </a:xfrm>
        </p:spPr>
        <p:txBody>
          <a:bodyPr anchor="t"/>
          <a:lstStyle>
            <a:lvl1pPr>
              <a:defRPr sz="2400"/>
            </a:lvl1pPr>
          </a:lstStyle>
          <a:p>
            <a:r>
              <a:rPr lang="en-US" dirty="0"/>
              <a:t>CLICK TO EDIT MASTER TITLE STYLE</a:t>
            </a:r>
          </a:p>
        </p:txBody>
      </p:sp>
      <p:sp>
        <p:nvSpPr>
          <p:cNvPr id="3" name="Content Placeholder 2"/>
          <p:cNvSpPr>
            <a:spLocks noGrp="1"/>
          </p:cNvSpPr>
          <p:nvPr>
            <p:ph idx="1" hasCustomPrompt="1"/>
          </p:nvPr>
        </p:nvSpPr>
        <p:spPr>
          <a:xfrm>
            <a:off x="5183189" y="220133"/>
            <a:ext cx="6687079" cy="5726238"/>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hasCustomPrompt="1"/>
          </p:nvPr>
        </p:nvSpPr>
        <p:spPr>
          <a:xfrm>
            <a:off x="839788" y="2057400"/>
            <a:ext cx="3932237" cy="3930582"/>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20292053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1_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220135"/>
            <a:ext cx="3932237" cy="1837267"/>
          </a:xfrm>
        </p:spPr>
        <p:txBody>
          <a:bodyPr anchor="t"/>
          <a:lstStyle>
            <a:lvl1pPr>
              <a:defRPr sz="2400"/>
            </a:lvl1pPr>
          </a:lstStyle>
          <a:p>
            <a:r>
              <a:rPr lang="en-US" dirty="0"/>
              <a:t>CLICK TO EDIT MASTER TITLE STYLE</a:t>
            </a:r>
          </a:p>
        </p:txBody>
      </p:sp>
      <p:sp>
        <p:nvSpPr>
          <p:cNvPr id="4" name="Text Placeholder 3"/>
          <p:cNvSpPr>
            <a:spLocks noGrp="1"/>
          </p:cNvSpPr>
          <p:nvPr>
            <p:ph type="body" sz="half" idx="2" hasCustomPrompt="1"/>
          </p:nvPr>
        </p:nvSpPr>
        <p:spPr>
          <a:xfrm>
            <a:off x="839788" y="2057400"/>
            <a:ext cx="3932237" cy="3930582"/>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
        <p:nvSpPr>
          <p:cNvPr id="6" name="Picture Placeholder 2"/>
          <p:cNvSpPr>
            <a:spLocks noGrp="1"/>
          </p:cNvSpPr>
          <p:nvPr>
            <p:ph type="pic" idx="1"/>
          </p:nvPr>
        </p:nvSpPr>
        <p:spPr>
          <a:xfrm>
            <a:off x="5183189" y="220134"/>
            <a:ext cx="6712479" cy="5775713"/>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Tree>
    <p:extLst>
      <p:ext uri="{BB962C8B-B14F-4D97-AF65-F5344CB8AC3E}">
        <p14:creationId xmlns:p14="http://schemas.microsoft.com/office/powerpoint/2010/main" val="26785629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image" Target="../media/image1.png"/><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152401"/>
            <a:ext cx="11010900" cy="11938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1" y="1536700"/>
            <a:ext cx="11010900" cy="450388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838200" y="6236058"/>
            <a:ext cx="2743200" cy="365125"/>
          </a:xfrm>
          <a:prstGeom prst="rect">
            <a:avLst/>
          </a:prstGeom>
        </p:spPr>
        <p:txBody>
          <a:bodyPr vert="horz" lIns="91440" tIns="45720" rIns="91440" bIns="45720" rtlCol="0" anchor="ctr"/>
          <a:lstStyle>
            <a:lvl1pPr algn="l">
              <a:defRPr sz="900">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
        <p:nvSpPr>
          <p:cNvPr id="7" name="Rectangle 6"/>
          <p:cNvSpPr/>
          <p:nvPr/>
        </p:nvSpPr>
        <p:spPr>
          <a:xfrm>
            <a:off x="1" y="0"/>
            <a:ext cx="447675" cy="6858000"/>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8" name="Rectangle 7"/>
          <p:cNvSpPr/>
          <p:nvPr/>
        </p:nvSpPr>
        <p:spPr>
          <a:xfrm>
            <a:off x="436245" y="0"/>
            <a:ext cx="114300"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9" name="Picture 8"/>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8697996" y="6159339"/>
            <a:ext cx="3151104" cy="518565"/>
          </a:xfrm>
          <a:prstGeom prst="rect">
            <a:avLst/>
          </a:prstGeom>
        </p:spPr>
      </p:pic>
      <p:sp>
        <p:nvSpPr>
          <p:cNvPr id="10" name="TextBox 1">
            <a:extLst>
              <a:ext uri="{FF2B5EF4-FFF2-40B4-BE49-F238E27FC236}">
                <a16:creationId xmlns:a16="http://schemas.microsoft.com/office/drawing/2014/main" xmlns="" id="{8E0AE724-D1DC-41E6-B92D-6ABCE0D5CE01}"/>
              </a:ext>
            </a:extLst>
          </p:cNvPr>
          <p:cNvSpPr txBox="1">
            <a:spLocks noChangeArrowheads="1"/>
          </p:cNvSpPr>
          <p:nvPr userDrawn="1"/>
        </p:nvSpPr>
        <p:spPr bwMode="auto">
          <a:xfrm>
            <a:off x="609600" y="6324600"/>
            <a:ext cx="2235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1800" dirty="0">
                <a:solidFill>
                  <a:srgbClr val="002663"/>
                </a:solidFill>
              </a:rPr>
              <a:t>ECO 202</a:t>
            </a:r>
          </a:p>
        </p:txBody>
      </p:sp>
    </p:spTree>
    <p:extLst>
      <p:ext uri="{BB962C8B-B14F-4D97-AF65-F5344CB8AC3E}">
        <p14:creationId xmlns:p14="http://schemas.microsoft.com/office/powerpoint/2010/main" val="30934024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685800" rtl="0" eaLnBrk="1" latinLnBrk="0" hangingPunct="1">
        <a:lnSpc>
          <a:spcPct val="90000"/>
        </a:lnSpc>
        <a:spcBef>
          <a:spcPct val="0"/>
        </a:spcBef>
        <a:buNone/>
        <a:defRPr sz="3200" b="1" kern="1200">
          <a:solidFill>
            <a:srgbClr val="0A3370"/>
          </a:solidFill>
          <a:latin typeface="Arial Narrow" panose="020B060602020203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152401"/>
            <a:ext cx="11010900" cy="11938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1" y="1536700"/>
            <a:ext cx="11010900" cy="450388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838200" y="6236058"/>
            <a:ext cx="2743200" cy="365125"/>
          </a:xfrm>
          <a:prstGeom prst="rect">
            <a:avLst/>
          </a:prstGeom>
        </p:spPr>
        <p:txBody>
          <a:bodyPr vert="horz" lIns="91440" tIns="45720" rIns="91440" bIns="45720" rtlCol="0" anchor="ctr"/>
          <a:lstStyle>
            <a:lvl1pPr algn="l">
              <a:defRPr sz="900">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
        <p:nvSpPr>
          <p:cNvPr id="7" name="Rectangle 6"/>
          <p:cNvSpPr/>
          <p:nvPr/>
        </p:nvSpPr>
        <p:spPr>
          <a:xfrm>
            <a:off x="1" y="0"/>
            <a:ext cx="447675" cy="6858000"/>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8" name="Rectangle 7"/>
          <p:cNvSpPr/>
          <p:nvPr/>
        </p:nvSpPr>
        <p:spPr>
          <a:xfrm>
            <a:off x="436245" y="0"/>
            <a:ext cx="114300"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9" name="Picture 8"/>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8697996" y="6159339"/>
            <a:ext cx="3151104" cy="518565"/>
          </a:xfrm>
          <a:prstGeom prst="rect">
            <a:avLst/>
          </a:prstGeom>
        </p:spPr>
      </p:pic>
      <p:sp>
        <p:nvSpPr>
          <p:cNvPr id="10" name="TextBox 1">
            <a:extLst>
              <a:ext uri="{FF2B5EF4-FFF2-40B4-BE49-F238E27FC236}">
                <a16:creationId xmlns:a16="http://schemas.microsoft.com/office/drawing/2014/main" xmlns="" id="{8E0AE724-D1DC-41E6-B92D-6ABCE0D5CE01}"/>
              </a:ext>
            </a:extLst>
          </p:cNvPr>
          <p:cNvSpPr txBox="1">
            <a:spLocks noChangeArrowheads="1"/>
          </p:cNvSpPr>
          <p:nvPr userDrawn="1"/>
        </p:nvSpPr>
        <p:spPr bwMode="auto">
          <a:xfrm>
            <a:off x="609600" y="6324600"/>
            <a:ext cx="2235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1800" dirty="0">
                <a:solidFill>
                  <a:srgbClr val="002663"/>
                </a:solidFill>
              </a:rPr>
              <a:t>ECO 202</a:t>
            </a:r>
          </a:p>
        </p:txBody>
      </p:sp>
    </p:spTree>
    <p:extLst>
      <p:ext uri="{BB962C8B-B14F-4D97-AF65-F5344CB8AC3E}">
        <p14:creationId xmlns:p14="http://schemas.microsoft.com/office/powerpoint/2010/main" val="1944892933"/>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685800" rtl="0" eaLnBrk="1" latinLnBrk="0" hangingPunct="1">
        <a:lnSpc>
          <a:spcPct val="90000"/>
        </a:lnSpc>
        <a:spcBef>
          <a:spcPct val="0"/>
        </a:spcBef>
        <a:buNone/>
        <a:defRPr sz="3200" b="1" kern="1200">
          <a:solidFill>
            <a:srgbClr val="0A3370"/>
          </a:solidFill>
          <a:latin typeface="Arial Narrow" panose="020B060602020203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8.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3" Type="http://schemas.openxmlformats.org/officeDocument/2006/relationships/hyperlink" Target="https://fred.stlouisfed.org/" TargetMode="External"/><Relationship Id="rId2" Type="http://schemas.openxmlformats.org/officeDocument/2006/relationships/notesSlide" Target="../notesSlides/notesSlide7.xml"/><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3"/>
          <p:cNvSpPr>
            <a:spLocks noGrp="1"/>
          </p:cNvSpPr>
          <p:nvPr>
            <p:ph type="title"/>
          </p:nvPr>
        </p:nvSpPr>
        <p:spPr/>
        <p:txBody>
          <a:bodyPr/>
          <a:lstStyle/>
          <a:p>
            <a:pPr algn="l" eaLnBrk="1" hangingPunct="1"/>
            <a:r>
              <a:rPr lang="en-US" altLang="en-US" sz="3200" dirty="0" smtClean="0">
                <a:latin typeface="Arial" panose="020B0604020202020204" pitchFamily="34" charset="0"/>
                <a:ea typeface="ＭＳ Ｐゴシック" panose="020B0600070205080204" pitchFamily="34" charset="-128"/>
                <a:cs typeface="Arial" panose="020B0604020202020204" pitchFamily="34" charset="0"/>
              </a:rPr>
              <a:t>Macroeconomic Data Report (2000 - 2010)</a:t>
            </a:r>
            <a:endParaRPr lang="en-US" altLang="en-US" sz="3200" dirty="0">
              <a:latin typeface="Arial" panose="020B0604020202020204" pitchFamily="34" charset="0"/>
              <a:ea typeface="ＭＳ Ｐゴシック" panose="020B0600070205080204" pitchFamily="34" charset="-128"/>
              <a:cs typeface="Arial" panose="020B0604020202020204" pitchFamily="34" charset="0"/>
            </a:endParaRPr>
          </a:p>
        </p:txBody>
      </p:sp>
      <p:sp>
        <p:nvSpPr>
          <p:cNvPr id="5" name="Subtitle 4"/>
          <p:cNvSpPr>
            <a:spLocks noGrp="1"/>
          </p:cNvSpPr>
          <p:nvPr>
            <p:ph type="body" idx="1"/>
          </p:nvPr>
        </p:nvSpPr>
        <p:spPr/>
        <p:txBody>
          <a:bodyPr rtlCol="0">
            <a:normAutofit/>
          </a:bodyPr>
          <a:lstStyle/>
          <a:p>
            <a:pPr>
              <a:buFont typeface="Arial" charset="0"/>
              <a:buNone/>
              <a:defRPr/>
            </a:pPr>
            <a:r>
              <a:rPr lang="en-US" sz="2400" dirty="0">
                <a:cs typeface="+mn-cs"/>
              </a:rPr>
              <a:t>Faisal Alrajhi</a:t>
            </a:r>
          </a:p>
          <a:p>
            <a:pPr>
              <a:buFont typeface="Arial" charset="0"/>
              <a:buNone/>
              <a:defRPr/>
            </a:pPr>
            <a:r>
              <a:rPr lang="en-US" sz="2400" dirty="0">
                <a:cs typeface="+mn-cs"/>
              </a:rPr>
              <a:t>ECO 202</a:t>
            </a:r>
          </a:p>
          <a:p>
            <a:pPr>
              <a:buFont typeface="Arial" charset="0"/>
              <a:buNone/>
              <a:defRPr/>
            </a:pPr>
            <a:r>
              <a:rPr lang="en-US" sz="2400" dirty="0">
                <a:cs typeface="+mn-cs"/>
              </a:rPr>
              <a:t>Michael Tasto</a:t>
            </a:r>
          </a:p>
          <a:p>
            <a:pPr>
              <a:defRPr/>
            </a:pPr>
            <a:endParaRPr lang="en-US" dirty="0">
              <a:ea typeface="+mn-ea"/>
              <a:cs typeface="+mn-cs"/>
            </a:endParaRPr>
          </a:p>
        </p:txBody>
      </p:sp>
      <p:sp>
        <p:nvSpPr>
          <p:cNvPr id="4100" name="TextBox 7"/>
          <p:cNvSpPr txBox="1">
            <a:spLocks noChangeArrowheads="1"/>
          </p:cNvSpPr>
          <p:nvPr/>
        </p:nvSpPr>
        <p:spPr bwMode="auto">
          <a:xfrm>
            <a:off x="1903413" y="6532563"/>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75B12"/>
              </a:buClr>
              <a:buSzPct val="100000"/>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a:spcBef>
                <a:spcPct val="20000"/>
              </a:spcBef>
              <a:buClr>
                <a:srgbClr val="C75B12"/>
              </a:buClr>
              <a:buSzPct val="100000"/>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2pPr>
            <a:lvl3pPr marL="1143000" indent="-228600">
              <a:spcBef>
                <a:spcPct val="20000"/>
              </a:spcBef>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3pPr>
            <a:lvl4pPr marL="1600200" indent="-228600">
              <a:spcBef>
                <a:spcPct val="20000"/>
              </a:spcBef>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4pPr>
            <a:lvl5pPr marL="2057400" indent="-228600">
              <a:spcBef>
                <a:spcPct val="20000"/>
              </a:spcBef>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5pPr>
            <a:lvl6pPr marL="25146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6pPr>
            <a:lvl7pPr marL="29718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7pPr>
            <a:lvl8pPr marL="34290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8pPr>
            <a:lvl9pPr marL="38862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9pPr>
          </a:lstStyle>
          <a:p>
            <a:pPr>
              <a:spcBef>
                <a:spcPct val="0"/>
              </a:spcBef>
              <a:buClrTx/>
              <a:buSzTx/>
              <a:buFontTx/>
              <a:buNone/>
            </a:pPr>
            <a:endParaRPr lang="en-US" altLang="en-US" sz="1800">
              <a:solidFill>
                <a:srgbClr val="0A3370"/>
              </a:solidFill>
              <a:latin typeface="Arial" panose="020B0604020202020204" pitchFamily="34" charset="0"/>
            </a:endParaRPr>
          </a:p>
        </p:txBody>
      </p:sp>
    </p:spTree>
    <p:extLst>
      <p:ext uri="{BB962C8B-B14F-4D97-AF65-F5344CB8AC3E}">
        <p14:creationId xmlns:p14="http://schemas.microsoft.com/office/powerpoint/2010/main" val="42801716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2651" y="254000"/>
            <a:ext cx="8258175" cy="1193800"/>
          </a:xfrm>
        </p:spPr>
        <p:txBody>
          <a:bodyPr/>
          <a:lstStyle/>
          <a:p>
            <a:pPr>
              <a:defRPr/>
            </a:pPr>
            <a:r>
              <a:rPr lang="en-US" dirty="0">
                <a:ea typeface="+mj-ea"/>
                <a:cs typeface="+mj-cs"/>
              </a:rPr>
              <a:t>Ten-Year Period of U.S. Economic History Overview</a:t>
            </a:r>
            <a:endParaRPr lang="en-US" dirty="0">
              <a:cs typeface="+mj-cs"/>
            </a:endParaRPr>
          </a:p>
        </p:txBody>
      </p:sp>
      <p:sp>
        <p:nvSpPr>
          <p:cNvPr id="6147" name="Content Placeholder 2"/>
          <p:cNvSpPr>
            <a:spLocks noGrp="1"/>
          </p:cNvSpPr>
          <p:nvPr>
            <p:ph idx="1"/>
          </p:nvPr>
        </p:nvSpPr>
        <p:spPr/>
        <p:txBody>
          <a:bodyPr/>
          <a:lstStyle/>
          <a:p>
            <a:pPr>
              <a:buClrTx/>
            </a:pPr>
            <a:r>
              <a:rPr lang="en-US" altLang="en-US" sz="2800" dirty="0" smtClean="0">
                <a:latin typeface="+mn-lt"/>
                <a:ea typeface="ＭＳ Ｐゴシック" panose="020B0600070205080204" pitchFamily="34" charset="-128"/>
                <a:cs typeface="Times New Roman" panose="02020603050405020304" pitchFamily="18" charset="0"/>
              </a:rPr>
              <a:t>Economic period between  2000 and 2010.</a:t>
            </a:r>
          </a:p>
          <a:p>
            <a:pPr>
              <a:buClrTx/>
            </a:pPr>
            <a:r>
              <a:rPr lang="en-US" altLang="en-US" sz="2800" dirty="0" smtClean="0">
                <a:latin typeface="+mn-lt"/>
                <a:ea typeface="ＭＳ Ｐゴシック" panose="020B0600070205080204" pitchFamily="34" charset="-128"/>
                <a:cs typeface="Times New Roman" panose="02020603050405020304" pitchFamily="18" charset="0"/>
              </a:rPr>
              <a:t>U.S Economy experienced great recession.</a:t>
            </a:r>
          </a:p>
          <a:p>
            <a:pPr>
              <a:buClrTx/>
            </a:pPr>
            <a:r>
              <a:rPr lang="en-US" altLang="en-US" sz="2800" dirty="0" smtClean="0">
                <a:latin typeface="+mn-lt"/>
                <a:ea typeface="ＭＳ Ｐゴシック" panose="020B0600070205080204" pitchFamily="34" charset="-128"/>
                <a:cs typeface="Times New Roman" panose="02020603050405020304" pitchFamily="18" charset="0"/>
              </a:rPr>
              <a:t>GDP was greatly impacted.</a:t>
            </a:r>
          </a:p>
          <a:p>
            <a:pPr>
              <a:buClrTx/>
            </a:pPr>
            <a:r>
              <a:rPr lang="en-US" altLang="en-US" sz="2800" dirty="0" smtClean="0">
                <a:latin typeface="+mn-lt"/>
                <a:ea typeface="ＭＳ Ｐゴシック" panose="020B0600070205080204" pitchFamily="34" charset="-128"/>
                <a:cs typeface="Times New Roman" panose="02020603050405020304" pitchFamily="18" charset="0"/>
              </a:rPr>
              <a:t>Unemployment was impacted.</a:t>
            </a:r>
            <a:endParaRPr lang="en-US" altLang="en-US" sz="2800" dirty="0">
              <a:latin typeface="+mn-lt"/>
              <a:ea typeface="ＭＳ Ｐゴシック" panose="020B0600070205080204" pitchFamily="34" charset="-128"/>
              <a:cs typeface="Times New Roman" panose="02020603050405020304" pitchFamily="18" charset="0"/>
            </a:endParaRPr>
          </a:p>
          <a:p>
            <a:endParaRPr lang="en-US" altLang="en-US" dirty="0">
              <a:latin typeface="+mn-lt"/>
              <a:ea typeface="ＭＳ Ｐゴシック" panose="020B0600070205080204" pitchFamily="34" charset="-128"/>
              <a:cs typeface="Times New Roman" panose="02020603050405020304" pitchFamily="18" charset="0"/>
            </a:endParaRPr>
          </a:p>
        </p:txBody>
      </p:sp>
    </p:spTree>
    <p:extLst>
      <p:ext uri="{BB962C8B-B14F-4D97-AF65-F5344CB8AC3E}">
        <p14:creationId xmlns:p14="http://schemas.microsoft.com/office/powerpoint/2010/main" val="8929391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normAutofit/>
          </a:bodyPr>
          <a:lstStyle/>
          <a:p>
            <a:r>
              <a:rPr lang="en-US" altLang="en-US" dirty="0" smtClean="0">
                <a:ea typeface="ＭＳ Ｐゴシック" panose="020B0600070205080204" pitchFamily="34" charset="-128"/>
                <a:cs typeface="Arial" panose="020B0604020202020204" pitchFamily="34" charset="0"/>
              </a:rPr>
              <a:t>GDP</a:t>
            </a:r>
            <a:endParaRPr lang="en-US" altLang="en-US" dirty="0">
              <a:ea typeface="ＭＳ Ｐゴシック" panose="020B0600070205080204" pitchFamily="34" charset="-128"/>
              <a:cs typeface="Arial" panose="020B0604020202020204" pitchFamily="34" charset="0"/>
            </a:endParaRPr>
          </a:p>
        </p:txBody>
      </p:sp>
      <p:sp>
        <p:nvSpPr>
          <p:cNvPr id="8195" name="Content Placeholder 2"/>
          <p:cNvSpPr>
            <a:spLocks noGrp="1"/>
          </p:cNvSpPr>
          <p:nvPr>
            <p:ph idx="1"/>
          </p:nvPr>
        </p:nvSpPr>
        <p:spPr>
          <a:xfrm>
            <a:off x="2152652" y="1319354"/>
            <a:ext cx="3586844" cy="4929046"/>
          </a:xfrm>
        </p:spPr>
        <p:txBody>
          <a:bodyPr>
            <a:normAutofit/>
          </a:bodyPr>
          <a:lstStyle/>
          <a:p>
            <a:pPr lvl="1"/>
            <a:r>
              <a:rPr lang="en-US" altLang="en-US" dirty="0" smtClean="0">
                <a:latin typeface="+mn-lt"/>
                <a:ea typeface="ＭＳ Ｐゴシック" panose="020B0600070205080204" pitchFamily="34" charset="-128"/>
                <a:cs typeface="Times New Roman" panose="02020603050405020304" pitchFamily="18" charset="0"/>
              </a:rPr>
              <a:t>Growth rate = (</a:t>
            </a:r>
            <a:r>
              <a:rPr lang="en-US" dirty="0" smtClean="0">
                <a:latin typeface="+mn-lt"/>
              </a:rPr>
              <a:t>12924.179 - 15750.625)/</a:t>
            </a:r>
            <a:r>
              <a:rPr lang="en-US" dirty="0">
                <a:latin typeface="+mn-lt"/>
              </a:rPr>
              <a:t>15750.625 </a:t>
            </a:r>
            <a:r>
              <a:rPr lang="en-US" dirty="0" smtClean="0">
                <a:latin typeface="+mn-lt"/>
              </a:rPr>
              <a:t>= -17.95%</a:t>
            </a:r>
          </a:p>
          <a:p>
            <a:pPr lvl="1"/>
            <a:r>
              <a:rPr lang="en-US" altLang="en-US" dirty="0" smtClean="0">
                <a:latin typeface="+mn-lt"/>
                <a:ea typeface="ＭＳ Ｐゴシック" panose="020B0600070205080204" pitchFamily="34" charset="-128"/>
                <a:cs typeface="Times New Roman" panose="02020603050405020304" pitchFamily="18" charset="0"/>
              </a:rPr>
              <a:t>2000 to 2007, booming economy</a:t>
            </a:r>
          </a:p>
          <a:p>
            <a:pPr lvl="1"/>
            <a:r>
              <a:rPr lang="en-US" altLang="en-US" dirty="0" smtClean="0">
                <a:latin typeface="+mn-lt"/>
                <a:ea typeface="ＭＳ Ｐゴシック" panose="020B0600070205080204" pitchFamily="34" charset="-128"/>
                <a:cs typeface="Times New Roman" panose="02020603050405020304" pitchFamily="18" charset="0"/>
              </a:rPr>
              <a:t>2007 to 2009 great recession</a:t>
            </a:r>
          </a:p>
          <a:p>
            <a:pPr lvl="1"/>
            <a:r>
              <a:rPr lang="en-US" altLang="en-US" dirty="0" smtClean="0">
                <a:latin typeface="+mn-lt"/>
                <a:ea typeface="ＭＳ Ｐゴシック" panose="020B0600070205080204" pitchFamily="34" charset="-128"/>
                <a:cs typeface="Times New Roman" panose="02020603050405020304" pitchFamily="18" charset="0"/>
              </a:rPr>
              <a:t>2009 to 2010 booming economy.</a:t>
            </a:r>
          </a:p>
          <a:p>
            <a:pPr lvl="1"/>
            <a:r>
              <a:rPr lang="en-US" altLang="en-US" dirty="0" smtClean="0">
                <a:latin typeface="+mn-lt"/>
                <a:ea typeface="ＭＳ Ｐゴシック" panose="020B0600070205080204" pitchFamily="34" charset="-128"/>
                <a:cs typeface="Times New Roman" panose="02020603050405020304" pitchFamily="18" charset="0"/>
              </a:rPr>
              <a:t>The us housing bubble lead to great recession.</a:t>
            </a:r>
          </a:p>
          <a:p>
            <a:pPr lvl="1"/>
            <a:r>
              <a:rPr lang="en-US" altLang="en-US" dirty="0" smtClean="0">
                <a:latin typeface="+mn-lt"/>
                <a:ea typeface="ＭＳ Ｐゴシック" panose="020B0600070205080204" pitchFamily="34" charset="-128"/>
                <a:cs typeface="Times New Roman" panose="02020603050405020304" pitchFamily="18" charset="0"/>
              </a:rPr>
              <a:t>Liquidity in global markets lead to great recession.</a:t>
            </a:r>
          </a:p>
          <a:p>
            <a:pPr lvl="1"/>
            <a:r>
              <a:rPr lang="en-US" altLang="en-US" dirty="0" smtClean="0">
                <a:latin typeface="+mn-lt"/>
                <a:ea typeface="ＭＳ Ｐゴシック" panose="020B0600070205080204" pitchFamily="34" charset="-128"/>
                <a:cs typeface="Times New Roman" panose="02020603050405020304" pitchFamily="18" charset="0"/>
              </a:rPr>
              <a:t>Improved investment lead to the increased GDP instances. </a:t>
            </a:r>
          </a:p>
          <a:p>
            <a:pPr lvl="1"/>
            <a:endParaRPr lang="en-US" altLang="en-US" dirty="0" smtClean="0">
              <a:latin typeface="+mn-lt"/>
              <a:ea typeface="ＭＳ Ｐゴシック" panose="020B0600070205080204" pitchFamily="34" charset="-128"/>
              <a:cs typeface="Times New Roman" panose="02020603050405020304" pitchFamily="18" charset="0"/>
            </a:endParaRPr>
          </a:p>
        </p:txBody>
      </p:sp>
      <p:pic>
        <p:nvPicPr>
          <p:cNvPr id="2" name="Picture 1"/>
          <p:cNvPicPr>
            <a:picLocks noChangeAspect="1"/>
          </p:cNvPicPr>
          <p:nvPr/>
        </p:nvPicPr>
        <p:blipFill>
          <a:blip r:embed="rId3"/>
          <a:stretch>
            <a:fillRect/>
          </a:stretch>
        </p:blipFill>
        <p:spPr>
          <a:xfrm>
            <a:off x="5739495" y="1319354"/>
            <a:ext cx="6109606" cy="4929046"/>
          </a:xfrm>
          <a:prstGeom prst="rect">
            <a:avLst/>
          </a:prstGeom>
        </p:spPr>
      </p:pic>
    </p:spTree>
    <p:extLst>
      <p:ext uri="{BB962C8B-B14F-4D97-AF65-F5344CB8AC3E}">
        <p14:creationId xmlns:p14="http://schemas.microsoft.com/office/powerpoint/2010/main" val="32584155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8229600" cy="1143000"/>
          </a:xfrm>
        </p:spPr>
        <p:txBody>
          <a:bodyPr>
            <a:normAutofit/>
          </a:bodyPr>
          <a:lstStyle/>
          <a:p>
            <a:pPr>
              <a:defRPr/>
            </a:pPr>
            <a:r>
              <a:rPr lang="en-US" dirty="0"/>
              <a:t>Unemployment and Inflation </a:t>
            </a:r>
          </a:p>
        </p:txBody>
      </p:sp>
      <p:sp>
        <p:nvSpPr>
          <p:cNvPr id="3" name="Content Placeholder 2"/>
          <p:cNvSpPr>
            <a:spLocks noGrp="1"/>
          </p:cNvSpPr>
          <p:nvPr>
            <p:ph idx="1"/>
          </p:nvPr>
        </p:nvSpPr>
        <p:spPr>
          <a:xfrm>
            <a:off x="2018372" y="990600"/>
            <a:ext cx="8192429" cy="5181600"/>
          </a:xfrm>
        </p:spPr>
        <p:txBody>
          <a:bodyPr>
            <a:normAutofit/>
          </a:bodyPr>
          <a:lstStyle/>
          <a:p>
            <a:pPr marL="257175" lvl="2" indent="-257175">
              <a:spcBef>
                <a:spcPts val="600"/>
              </a:spcBef>
              <a:spcAft>
                <a:spcPts val="600"/>
              </a:spcAft>
              <a:buFont typeface="Arial" charset="0"/>
              <a:buChar char="•"/>
              <a:defRPr/>
            </a:pPr>
            <a:r>
              <a:rPr lang="en-US" sz="2200" dirty="0" smtClean="0">
                <a:latin typeface="+mn-lt"/>
                <a:ea typeface="Tahoma" panose="020B0604030504040204" pitchFamily="34" charset="0"/>
                <a:cs typeface="Times New Roman" panose="02020603050405020304" pitchFamily="18" charset="0"/>
              </a:rPr>
              <a:t>Inflation rate = (</a:t>
            </a:r>
            <a:r>
              <a:rPr lang="en-US" sz="2200" dirty="0">
                <a:latin typeface="+mn-lt"/>
                <a:ea typeface="Tahoma" panose="020B0604030504040204" pitchFamily="34" charset="0"/>
                <a:cs typeface="Times New Roman" panose="02020603050405020304" pitchFamily="18" charset="0"/>
              </a:rPr>
              <a:t>1.640043442389890 </a:t>
            </a:r>
            <a:r>
              <a:rPr lang="en-US" sz="2200" dirty="0" smtClean="0">
                <a:latin typeface="+mn-lt"/>
                <a:ea typeface="Tahoma" panose="020B0604030504040204" pitchFamily="34" charset="0"/>
                <a:cs typeface="Times New Roman" panose="02020603050405020304" pitchFamily="18" charset="0"/>
              </a:rPr>
              <a:t>-</a:t>
            </a:r>
            <a:r>
              <a:rPr lang="en-US" sz="2200" dirty="0">
                <a:latin typeface="+mn-lt"/>
                <a:ea typeface="Tahoma" panose="020B0604030504040204" pitchFamily="34" charset="0"/>
                <a:cs typeface="Times New Roman" panose="02020603050405020304" pitchFamily="18" charset="0"/>
              </a:rPr>
              <a:t>3.376857271499350 </a:t>
            </a:r>
            <a:r>
              <a:rPr lang="en-US" sz="2200" dirty="0" smtClean="0">
                <a:latin typeface="+mn-lt"/>
                <a:ea typeface="Tahoma" panose="020B0604030504040204" pitchFamily="34" charset="0"/>
                <a:cs typeface="Times New Roman" panose="02020603050405020304" pitchFamily="18" charset="0"/>
              </a:rPr>
              <a:t>)/</a:t>
            </a:r>
            <a:r>
              <a:rPr lang="en-US" sz="2200" dirty="0">
                <a:latin typeface="+mn-lt"/>
                <a:ea typeface="Tahoma" panose="020B0604030504040204" pitchFamily="34" charset="0"/>
                <a:cs typeface="Times New Roman" panose="02020603050405020304" pitchFamily="18" charset="0"/>
              </a:rPr>
              <a:t>3.376857271499350 </a:t>
            </a:r>
            <a:r>
              <a:rPr lang="en-US" sz="2200" dirty="0" smtClean="0">
                <a:latin typeface="+mn-lt"/>
                <a:ea typeface="Tahoma" panose="020B0604030504040204" pitchFamily="34" charset="0"/>
                <a:cs typeface="Times New Roman" panose="02020603050405020304" pitchFamily="18" charset="0"/>
              </a:rPr>
              <a:t>= -51.43%</a:t>
            </a:r>
          </a:p>
          <a:p>
            <a:pPr marL="257175" lvl="2" indent="-257175">
              <a:spcBef>
                <a:spcPts val="600"/>
              </a:spcBef>
              <a:spcAft>
                <a:spcPts val="600"/>
              </a:spcAft>
              <a:buFont typeface="Arial" charset="0"/>
              <a:buChar char="•"/>
              <a:defRPr/>
            </a:pPr>
            <a:r>
              <a:rPr lang="en-US" sz="2200" dirty="0" smtClean="0">
                <a:latin typeface="+mn-lt"/>
                <a:ea typeface="Tahoma" panose="020B0604030504040204" pitchFamily="34" charset="0"/>
                <a:cs typeface="Times New Roman" panose="02020603050405020304" pitchFamily="18" charset="0"/>
              </a:rPr>
              <a:t>Inflation rate is calculated through the change in consumer price index.</a:t>
            </a:r>
          </a:p>
          <a:p>
            <a:pPr marL="257175" lvl="2" indent="-257175">
              <a:spcBef>
                <a:spcPts val="600"/>
              </a:spcBef>
              <a:spcAft>
                <a:spcPts val="600"/>
              </a:spcAft>
              <a:buFont typeface="Arial" charset="0"/>
              <a:buChar char="•"/>
              <a:defRPr/>
            </a:pPr>
            <a:r>
              <a:rPr lang="en-US" sz="2200" dirty="0" smtClean="0">
                <a:latin typeface="+mn-lt"/>
                <a:ea typeface="Tahoma" panose="020B0604030504040204" pitchFamily="34" charset="0"/>
                <a:cs typeface="Times New Roman" panose="02020603050405020304" pitchFamily="18" charset="0"/>
              </a:rPr>
              <a:t>Unemployment rate is calculated by dividing the total unemployment people with labor force for a specific period of time. </a:t>
            </a:r>
          </a:p>
          <a:p>
            <a:pPr marL="257175" lvl="2" indent="-257175">
              <a:spcBef>
                <a:spcPts val="600"/>
              </a:spcBef>
              <a:spcAft>
                <a:spcPts val="600"/>
              </a:spcAft>
              <a:buFont typeface="Arial" charset="0"/>
              <a:buChar char="•"/>
              <a:defRPr/>
            </a:pPr>
            <a:r>
              <a:rPr lang="en-US" sz="2200" dirty="0" smtClean="0">
                <a:latin typeface="+mn-lt"/>
                <a:ea typeface="Tahoma" panose="020B0604030504040204" pitchFamily="34" charset="0"/>
                <a:cs typeface="Times New Roman" panose="02020603050405020304" pitchFamily="18" charset="0"/>
              </a:rPr>
              <a:t>High inflation lower GDP growth.</a:t>
            </a:r>
          </a:p>
          <a:p>
            <a:pPr marL="257175" lvl="2" indent="-257175">
              <a:spcBef>
                <a:spcPts val="600"/>
              </a:spcBef>
              <a:spcAft>
                <a:spcPts val="600"/>
              </a:spcAft>
              <a:buFont typeface="Arial" charset="0"/>
              <a:buChar char="•"/>
              <a:defRPr/>
            </a:pPr>
            <a:r>
              <a:rPr lang="en-US" sz="2200" dirty="0" smtClean="0">
                <a:latin typeface="+mn-lt"/>
                <a:ea typeface="Tahoma" panose="020B0604030504040204" pitchFamily="34" charset="0"/>
                <a:cs typeface="Times New Roman" panose="02020603050405020304" pitchFamily="18" charset="0"/>
              </a:rPr>
              <a:t>High unemployment lowers GDP.</a:t>
            </a:r>
          </a:p>
          <a:p>
            <a:pPr marL="257175" lvl="2" indent="-257175">
              <a:spcBef>
                <a:spcPts val="600"/>
              </a:spcBef>
              <a:spcAft>
                <a:spcPts val="600"/>
              </a:spcAft>
              <a:buFont typeface="Arial" charset="0"/>
              <a:buChar char="•"/>
              <a:defRPr/>
            </a:pPr>
            <a:r>
              <a:rPr lang="en-US" altLang="en-US" sz="2200" dirty="0" smtClean="0">
                <a:latin typeface="+mn-lt"/>
                <a:ea typeface="Tahoma" panose="020B0604030504040204" pitchFamily="34" charset="0"/>
                <a:cs typeface="Times New Roman" panose="02020603050405020304" pitchFamily="18" charset="0"/>
              </a:rPr>
              <a:t>Collapse </a:t>
            </a:r>
            <a:r>
              <a:rPr lang="en-US" altLang="en-US" sz="2200" dirty="0">
                <a:latin typeface="+mn-lt"/>
                <a:ea typeface="Tahoma" panose="020B0604030504040204" pitchFamily="34" charset="0"/>
                <a:cs typeface="Times New Roman" panose="02020603050405020304" pitchFamily="18" charset="0"/>
              </a:rPr>
              <a:t>of the U.S housing market </a:t>
            </a:r>
            <a:r>
              <a:rPr lang="en-US" altLang="en-US" sz="2200" dirty="0" smtClean="0">
                <a:latin typeface="+mn-lt"/>
                <a:ea typeface="Tahoma" panose="020B0604030504040204" pitchFamily="34" charset="0"/>
                <a:cs typeface="Times New Roman" panose="02020603050405020304" pitchFamily="18" charset="0"/>
              </a:rPr>
              <a:t>increased inflation and unemployment rate. </a:t>
            </a:r>
          </a:p>
        </p:txBody>
      </p:sp>
    </p:spTree>
    <p:extLst>
      <p:ext uri="{BB962C8B-B14F-4D97-AF65-F5344CB8AC3E}">
        <p14:creationId xmlns:p14="http://schemas.microsoft.com/office/powerpoint/2010/main" val="31157807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8229600" cy="1143000"/>
          </a:xfrm>
        </p:spPr>
        <p:txBody>
          <a:bodyPr>
            <a:normAutofit/>
          </a:bodyPr>
          <a:lstStyle/>
          <a:p>
            <a:pPr>
              <a:defRPr/>
            </a:pPr>
            <a:r>
              <a:rPr lang="en-US" dirty="0"/>
              <a:t>Unemployment and </a:t>
            </a:r>
            <a:r>
              <a:rPr lang="en-US" dirty="0" smtClean="0"/>
              <a:t>Inflation</a:t>
            </a:r>
            <a:endParaRPr lang="en-US" dirty="0"/>
          </a:p>
        </p:txBody>
      </p:sp>
      <p:pic>
        <p:nvPicPr>
          <p:cNvPr id="4" name="Picture 3"/>
          <p:cNvPicPr>
            <a:picLocks noChangeAspect="1"/>
          </p:cNvPicPr>
          <p:nvPr/>
        </p:nvPicPr>
        <p:blipFill>
          <a:blip r:embed="rId3"/>
          <a:stretch>
            <a:fillRect/>
          </a:stretch>
        </p:blipFill>
        <p:spPr>
          <a:xfrm>
            <a:off x="1300162" y="1366837"/>
            <a:ext cx="5345566" cy="4740049"/>
          </a:xfrm>
          <a:prstGeom prst="rect">
            <a:avLst/>
          </a:prstGeom>
        </p:spPr>
      </p:pic>
      <p:pic>
        <p:nvPicPr>
          <p:cNvPr id="5" name="Picture 4"/>
          <p:cNvPicPr>
            <a:picLocks noChangeAspect="1"/>
          </p:cNvPicPr>
          <p:nvPr/>
        </p:nvPicPr>
        <p:blipFill>
          <a:blip r:embed="rId4"/>
          <a:stretch>
            <a:fillRect/>
          </a:stretch>
        </p:blipFill>
        <p:spPr>
          <a:xfrm>
            <a:off x="6645728" y="1366837"/>
            <a:ext cx="5055733" cy="4740049"/>
          </a:xfrm>
          <a:prstGeom prst="rect">
            <a:avLst/>
          </a:prstGeom>
        </p:spPr>
      </p:pic>
    </p:spTree>
    <p:extLst>
      <p:ext uri="{BB962C8B-B14F-4D97-AF65-F5344CB8AC3E}">
        <p14:creationId xmlns:p14="http://schemas.microsoft.com/office/powerpoint/2010/main" val="8354288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dirty="0"/>
              <a:t>Interest Rates</a:t>
            </a:r>
          </a:p>
        </p:txBody>
      </p:sp>
      <p:sp>
        <p:nvSpPr>
          <p:cNvPr id="3" name="Content Placeholder 2"/>
          <p:cNvSpPr>
            <a:spLocks noGrp="1"/>
          </p:cNvSpPr>
          <p:nvPr>
            <p:ph idx="1"/>
          </p:nvPr>
        </p:nvSpPr>
        <p:spPr>
          <a:xfrm>
            <a:off x="2152650" y="1295401"/>
            <a:ext cx="3282950" cy="4749799"/>
          </a:xfrm>
        </p:spPr>
        <p:txBody>
          <a:bodyPr>
            <a:normAutofit/>
          </a:bodyPr>
          <a:lstStyle/>
          <a:p>
            <a:pPr>
              <a:defRPr/>
            </a:pPr>
            <a:r>
              <a:rPr lang="en-US" dirty="0" smtClean="0">
                <a:cs typeface="+mn-cs"/>
              </a:rPr>
              <a:t>High of 6.25 in 2000, 2006 and 2007 and low of 0.75 in 2002 and 2009. </a:t>
            </a:r>
          </a:p>
          <a:p>
            <a:pPr>
              <a:defRPr/>
            </a:pPr>
            <a:r>
              <a:rPr lang="en-US" dirty="0" smtClean="0">
                <a:cs typeface="+mn-cs"/>
              </a:rPr>
              <a:t>Inflation could lead to low interest rates</a:t>
            </a:r>
          </a:p>
          <a:p>
            <a:pPr>
              <a:defRPr/>
            </a:pPr>
            <a:r>
              <a:rPr lang="en-US" dirty="0" smtClean="0">
                <a:cs typeface="+mn-cs"/>
              </a:rPr>
              <a:t>Increase in interest rates would reduce investments and foreign trade rates.</a:t>
            </a:r>
          </a:p>
          <a:p>
            <a:pPr>
              <a:defRPr/>
            </a:pPr>
            <a:r>
              <a:rPr lang="en-US" dirty="0" smtClean="0">
                <a:cs typeface="+mn-cs"/>
              </a:rPr>
              <a:t>Average interest rates would result to increased real GDP</a:t>
            </a:r>
            <a:r>
              <a:rPr lang="en-US" dirty="0">
                <a:cs typeface="+mn-cs"/>
              </a:rPr>
              <a:t>.</a:t>
            </a:r>
            <a:endParaRPr lang="en-US" dirty="0" smtClean="0">
              <a:cs typeface="+mn-cs"/>
            </a:endParaRPr>
          </a:p>
        </p:txBody>
      </p:sp>
      <p:pic>
        <p:nvPicPr>
          <p:cNvPr id="5" name="Picture 4"/>
          <p:cNvPicPr>
            <a:picLocks noChangeAspect="1"/>
          </p:cNvPicPr>
          <p:nvPr/>
        </p:nvPicPr>
        <p:blipFill>
          <a:blip r:embed="rId3"/>
          <a:stretch>
            <a:fillRect/>
          </a:stretch>
        </p:blipFill>
        <p:spPr>
          <a:xfrm>
            <a:off x="5859236" y="1295401"/>
            <a:ext cx="6332764" cy="4749799"/>
          </a:xfrm>
          <a:prstGeom prst="rect">
            <a:avLst/>
          </a:prstGeom>
        </p:spPr>
      </p:pic>
    </p:spTree>
    <p:extLst>
      <p:ext uri="{BB962C8B-B14F-4D97-AF65-F5344CB8AC3E}">
        <p14:creationId xmlns:p14="http://schemas.microsoft.com/office/powerpoint/2010/main" val="21466728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dirty="0">
                <a:ea typeface="ＭＳ Ｐゴシック" panose="020B0600070205080204" pitchFamily="34" charset="-128"/>
                <a:cs typeface="Arial" panose="020B0604020202020204" pitchFamily="34" charset="0"/>
              </a:rPr>
              <a:t>References</a:t>
            </a:r>
          </a:p>
        </p:txBody>
      </p:sp>
      <p:sp>
        <p:nvSpPr>
          <p:cNvPr id="24579" name="Content Placeholder 2"/>
          <p:cNvSpPr>
            <a:spLocks noGrp="1"/>
          </p:cNvSpPr>
          <p:nvPr>
            <p:ph idx="1"/>
          </p:nvPr>
        </p:nvSpPr>
        <p:spPr/>
        <p:txBody>
          <a:bodyPr>
            <a:normAutofit/>
          </a:bodyPr>
          <a:lstStyle/>
          <a:p>
            <a:r>
              <a:rPr lang="en-US" sz="2400" dirty="0" smtClean="0"/>
              <a:t>Couture</a:t>
            </a:r>
            <a:r>
              <a:rPr lang="en-US" sz="2400" dirty="0"/>
              <a:t>, V., &amp; </a:t>
            </a:r>
            <a:r>
              <a:rPr lang="en-US" sz="2400" dirty="0" err="1"/>
              <a:t>Handbury</a:t>
            </a:r>
            <a:r>
              <a:rPr lang="en-US" sz="2400" dirty="0"/>
              <a:t>, J. (2017). </a:t>
            </a:r>
            <a:r>
              <a:rPr lang="en-US" sz="2400" i="1" dirty="0"/>
              <a:t>Urban revival in America, 2000 to </a:t>
            </a:r>
            <a:r>
              <a:rPr lang="en-US" sz="2400" i="1" dirty="0" smtClean="0"/>
              <a:t>	2010</a:t>
            </a:r>
            <a:r>
              <a:rPr lang="en-US" sz="2400" dirty="0"/>
              <a:t> (No. w24084). National Bureau of Economic Research</a:t>
            </a:r>
            <a:r>
              <a:rPr lang="en-US" sz="2400" dirty="0" smtClean="0"/>
              <a:t>.</a:t>
            </a:r>
          </a:p>
          <a:p>
            <a:r>
              <a:rPr lang="en-US" sz="2400" dirty="0"/>
              <a:t>FRED. (2020). Federal Reserve Economic Data | FRED | St. Louis 	Fed. </a:t>
            </a:r>
            <a:r>
              <a:rPr lang="en-US" sz="2400" dirty="0">
                <a:hlinkClick r:id="rId3"/>
              </a:rPr>
              <a:t>https://fred.stlouisfed.org</a:t>
            </a:r>
            <a:r>
              <a:rPr lang="en-US" sz="2400" dirty="0" smtClean="0">
                <a:hlinkClick r:id="rId3"/>
              </a:rPr>
              <a:t>/</a:t>
            </a:r>
            <a:endParaRPr lang="en-US" sz="2400" dirty="0" smtClean="0"/>
          </a:p>
          <a:p>
            <a:r>
              <a:rPr lang="en-US" sz="2400" dirty="0" err="1" smtClean="0">
                <a:latin typeface="+mn-lt"/>
              </a:rPr>
              <a:t>Tomaskovic-Devey</a:t>
            </a:r>
            <a:r>
              <a:rPr lang="en-US" sz="2400" dirty="0">
                <a:latin typeface="+mn-lt"/>
              </a:rPr>
              <a:t>, D., &amp; Lin, K. H. (2011). Income dynamics, economic rents, </a:t>
            </a:r>
            <a:r>
              <a:rPr lang="en-US" sz="2400" dirty="0">
                <a:latin typeface="+mn-lt"/>
              </a:rPr>
              <a:t>	</a:t>
            </a:r>
            <a:r>
              <a:rPr lang="en-US" sz="2400" dirty="0" smtClean="0">
                <a:latin typeface="+mn-lt"/>
              </a:rPr>
              <a:t>and </a:t>
            </a:r>
            <a:r>
              <a:rPr lang="en-US" sz="2400" dirty="0">
                <a:latin typeface="+mn-lt"/>
              </a:rPr>
              <a:t>the </a:t>
            </a:r>
            <a:r>
              <a:rPr lang="en-US" sz="2400" dirty="0" err="1">
                <a:latin typeface="+mn-lt"/>
              </a:rPr>
              <a:t>financialization</a:t>
            </a:r>
            <a:r>
              <a:rPr lang="en-US" sz="2400" dirty="0">
                <a:latin typeface="+mn-lt"/>
              </a:rPr>
              <a:t> of the US economy. </a:t>
            </a:r>
            <a:r>
              <a:rPr lang="en-US" sz="2400" i="1" dirty="0">
                <a:latin typeface="+mn-lt"/>
              </a:rPr>
              <a:t>American Sociological </a:t>
            </a:r>
            <a:r>
              <a:rPr lang="en-US" sz="2400" i="1" dirty="0" smtClean="0">
                <a:latin typeface="+mn-lt"/>
              </a:rPr>
              <a:t>	Review</a:t>
            </a:r>
            <a:r>
              <a:rPr lang="en-US" sz="2400" dirty="0">
                <a:latin typeface="+mn-lt"/>
              </a:rPr>
              <a:t>, </a:t>
            </a:r>
            <a:r>
              <a:rPr lang="en-US" sz="2400" i="1" dirty="0">
                <a:latin typeface="+mn-lt"/>
              </a:rPr>
              <a:t>76</a:t>
            </a:r>
            <a:r>
              <a:rPr lang="en-US" sz="2400" dirty="0">
                <a:latin typeface="+mn-lt"/>
              </a:rPr>
              <a:t>(4), 538-559</a:t>
            </a:r>
            <a:r>
              <a:rPr lang="en-US" sz="2400" dirty="0" smtClean="0">
                <a:latin typeface="+mn-lt"/>
              </a:rPr>
              <a:t>.</a:t>
            </a:r>
          </a:p>
          <a:p>
            <a:r>
              <a:rPr lang="en-US" sz="2400" dirty="0"/>
              <a:t>Su, B. W. (2001). The US economy to 2010. </a:t>
            </a:r>
            <a:r>
              <a:rPr lang="en-US" sz="2400" i="1" dirty="0"/>
              <a:t>Monthly Lab. Rev.</a:t>
            </a:r>
            <a:r>
              <a:rPr lang="en-US" sz="2400" dirty="0"/>
              <a:t>, </a:t>
            </a:r>
            <a:r>
              <a:rPr lang="en-US" sz="2400" i="1" dirty="0"/>
              <a:t>124</a:t>
            </a:r>
            <a:r>
              <a:rPr lang="en-US" sz="2400" dirty="0"/>
              <a:t>, 3.</a:t>
            </a:r>
          </a:p>
          <a:p>
            <a:pPr marL="0" indent="0">
              <a:buNone/>
            </a:pPr>
            <a:endParaRPr lang="en-US" altLang="en-US" sz="2400" dirty="0">
              <a:latin typeface="+mn-lt"/>
              <a:ea typeface="ＭＳ Ｐゴシック" panose="020B0600070205080204" pitchFamily="34" charset="-128"/>
              <a:cs typeface="Times New Roman" panose="02020603050405020304" pitchFamily="18" charset="0"/>
            </a:endParaRPr>
          </a:p>
        </p:txBody>
      </p:sp>
    </p:spTree>
    <p:extLst>
      <p:ext uri="{BB962C8B-B14F-4D97-AF65-F5344CB8AC3E}">
        <p14:creationId xmlns:p14="http://schemas.microsoft.com/office/powerpoint/2010/main" val="2777310856"/>
      </p:ext>
    </p:extLst>
  </p:cSld>
  <p:clrMapOvr>
    <a:masterClrMapping/>
  </p:clrMapOvr>
</p:sld>
</file>

<file path=ppt/theme/theme1.xml><?xml version="1.0" encoding="utf-8"?>
<a:theme xmlns:a="http://schemas.openxmlformats.org/drawingml/2006/main" name="1_Office Theme">
  <a:themeElements>
    <a:clrScheme name="SNHU Colors">
      <a:dk1>
        <a:srgbClr val="0A3370"/>
      </a:dk1>
      <a:lt1>
        <a:srgbClr val="FFFFFF"/>
      </a:lt1>
      <a:dk2>
        <a:srgbClr val="0A3370"/>
      </a:dk2>
      <a:lt2>
        <a:srgbClr val="3B97D3"/>
      </a:lt2>
      <a:accent1>
        <a:srgbClr val="FDB913"/>
      </a:accent1>
      <a:accent2>
        <a:srgbClr val="0A3370"/>
      </a:accent2>
      <a:accent3>
        <a:srgbClr val="3B97D3"/>
      </a:accent3>
      <a:accent4>
        <a:srgbClr val="3E63AD"/>
      </a:accent4>
      <a:accent5>
        <a:srgbClr val="1B6935"/>
      </a:accent5>
      <a:accent6>
        <a:srgbClr val="4B535B"/>
      </a:accent6>
      <a:hlink>
        <a:srgbClr val="0563C1"/>
      </a:hlink>
      <a:folHlink>
        <a:srgbClr val="954F72"/>
      </a:folHlink>
    </a:clrScheme>
    <a:fontScheme name="SNHU">
      <a:majorFont>
        <a:latin typeface="Franklin Gothic Demi Cond"/>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NHU Template 2017" id="{BFB0B150-455A-4CD3-9E88-47A8F88E2FAC}" vid="{33057809-0058-4550-A39A-F56CAD4E2EE1}"/>
    </a:ext>
  </a:extLst>
</a:theme>
</file>

<file path=ppt/theme/theme2.xml><?xml version="1.0" encoding="utf-8"?>
<a:theme xmlns:a="http://schemas.openxmlformats.org/drawingml/2006/main" name="2_Office Theme">
  <a:themeElements>
    <a:clrScheme name="SNHU Colors">
      <a:dk1>
        <a:srgbClr val="0A3370"/>
      </a:dk1>
      <a:lt1>
        <a:srgbClr val="FFFFFF"/>
      </a:lt1>
      <a:dk2>
        <a:srgbClr val="0A3370"/>
      </a:dk2>
      <a:lt2>
        <a:srgbClr val="3B97D3"/>
      </a:lt2>
      <a:accent1>
        <a:srgbClr val="FDB913"/>
      </a:accent1>
      <a:accent2>
        <a:srgbClr val="0A3370"/>
      </a:accent2>
      <a:accent3>
        <a:srgbClr val="3B97D3"/>
      </a:accent3>
      <a:accent4>
        <a:srgbClr val="3E63AD"/>
      </a:accent4>
      <a:accent5>
        <a:srgbClr val="1B6935"/>
      </a:accent5>
      <a:accent6>
        <a:srgbClr val="4B535B"/>
      </a:accent6>
      <a:hlink>
        <a:srgbClr val="0563C1"/>
      </a:hlink>
      <a:folHlink>
        <a:srgbClr val="954F72"/>
      </a:folHlink>
    </a:clrScheme>
    <a:fontScheme name="SNHU">
      <a:majorFont>
        <a:latin typeface="Franklin Gothic Demi Cond"/>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NHU Template 2017" id="{BFB0B150-455A-4CD3-9E88-47A8F88E2FAC}" vid="{33057809-0058-4550-A39A-F56CAD4E2EE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9267F6D1A260A4394C18F5AF72445EA" ma:contentTypeVersion="3" ma:contentTypeDescription="Create a new document." ma:contentTypeScope="" ma:versionID="d6a723735a0ade9a92961b83aee31dda">
  <xsd:schema xmlns:xsd="http://www.w3.org/2001/XMLSchema" xmlns:xs="http://www.w3.org/2001/XMLSchema" xmlns:p="http://schemas.microsoft.com/office/2006/metadata/properties" targetNamespace="http://schemas.microsoft.com/office/2006/metadata/properties" ma:root="true" ma:fieldsID="e345bd7673956a623930e5662e321f3a">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EE0FD9C-E944-4A54-9DAD-FCB6EA288311}">
  <ds:schemaRefs>
    <ds:schemaRef ds:uri="http://schemas.microsoft.com/sharepoint/v3/contenttype/forms"/>
  </ds:schemaRefs>
</ds:datastoreItem>
</file>

<file path=customXml/itemProps2.xml><?xml version="1.0" encoding="utf-8"?>
<ds:datastoreItem xmlns:ds="http://schemas.openxmlformats.org/officeDocument/2006/customXml" ds:itemID="{22D86ACE-17A5-43EC-89E3-9D158FEB3E97}">
  <ds:schemaRefs>
    <ds:schemaRef ds:uri="http://schemas.microsoft.com/office/2006/metadata/properties"/>
    <ds:schemaRef ds:uri="http://schemas.microsoft.com/office/2006/documentManagement/types"/>
    <ds:schemaRef ds:uri="http://schemas.microsoft.com/office/infopath/2007/PartnerControls"/>
    <ds:schemaRef ds:uri="http://purl.org/dc/elements/1.1/"/>
    <ds:schemaRef ds:uri="http://schemas.openxmlformats.org/package/2006/metadata/core-properties"/>
    <ds:schemaRef ds:uri="http://purl.org/dc/terms/"/>
    <ds:schemaRef ds:uri="http://purl.org/dc/dcmitype/"/>
    <ds:schemaRef ds:uri="http://www.w3.org/XML/1998/namespace"/>
  </ds:schemaRefs>
</ds:datastoreItem>
</file>

<file path=customXml/itemProps3.xml><?xml version="1.0" encoding="utf-8"?>
<ds:datastoreItem xmlns:ds="http://schemas.openxmlformats.org/officeDocument/2006/customXml" ds:itemID="{DC2B00F0-751A-4D84-BB58-B39B29B19A1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464</TotalTime>
  <Words>949</Words>
  <Application>Microsoft Office PowerPoint</Application>
  <PresentationFormat>Widescreen</PresentationFormat>
  <Paragraphs>47</Paragraphs>
  <Slides>7</Slides>
  <Notes>7</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7</vt:i4>
      </vt:variant>
    </vt:vector>
  </HeadingPairs>
  <TitlesOfParts>
    <vt:vector size="15" baseType="lpstr">
      <vt:lpstr>ＭＳ Ｐゴシック</vt:lpstr>
      <vt:lpstr>Arial</vt:lpstr>
      <vt:lpstr>Arial Narrow</vt:lpstr>
      <vt:lpstr>Calibri</vt:lpstr>
      <vt:lpstr>Tahoma</vt:lpstr>
      <vt:lpstr>Times New Roman</vt:lpstr>
      <vt:lpstr>1_Office Theme</vt:lpstr>
      <vt:lpstr>2_Office Theme</vt:lpstr>
      <vt:lpstr>Macroeconomic Data Report (2000 - 2010)</vt:lpstr>
      <vt:lpstr>Ten-Year Period of U.S. Economic History Overview</vt:lpstr>
      <vt:lpstr>GDP</vt:lpstr>
      <vt:lpstr>Unemployment and Inflation </vt:lpstr>
      <vt:lpstr>Unemployment and Inflation</vt:lpstr>
      <vt:lpstr>Interest Rates</vt:lpstr>
      <vt:lpstr>References</vt:lpstr>
    </vt:vector>
  </TitlesOfParts>
  <Company>SNHU</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user</dc:creator>
  <cp:lastModifiedBy>user</cp:lastModifiedBy>
  <cp:revision>16</cp:revision>
  <cp:lastPrinted>2020-11-07T04:05:52Z</cp:lastPrinted>
  <dcterms:created xsi:type="dcterms:W3CDTF">2018-03-29T18:51:38Z</dcterms:created>
  <dcterms:modified xsi:type="dcterms:W3CDTF">2020-11-07T04:06:27Z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0x01010019267F6D1A260A4394C18F5AF72445EA</vt:lpwstr>
  </property>
</Properties>
</file>